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76" r:id="rId4"/>
    <p:sldId id="258" r:id="rId5"/>
    <p:sldId id="277" r:id="rId6"/>
    <p:sldId id="278" r:id="rId7"/>
    <p:sldId id="261" r:id="rId8"/>
    <p:sldId id="272" r:id="rId9"/>
    <p:sldId id="262" r:id="rId10"/>
    <p:sldId id="271" r:id="rId11"/>
    <p:sldId id="263" r:id="rId12"/>
    <p:sldId id="268" r:id="rId13"/>
    <p:sldId id="264" r:id="rId14"/>
    <p:sldId id="265" r:id="rId15"/>
    <p:sldId id="266" r:id="rId16"/>
    <p:sldId id="267" r:id="rId17"/>
    <p:sldId id="269" r:id="rId18"/>
    <p:sldId id="279" r:id="rId19"/>
  </p:sldIdLst>
  <p:sldSz cx="9144000" cy="6858000" type="screen4x3"/>
  <p:notesSz cx="6669088" cy="9926638"/>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64454" autoAdjust="0"/>
  </p:normalViewPr>
  <p:slideViewPr>
    <p:cSldViewPr>
      <p:cViewPr varScale="1">
        <p:scale>
          <a:sx n="98" d="100"/>
          <a:sy n="98" d="100"/>
        </p:scale>
        <p:origin x="-1176" y="-102"/>
      </p:cViewPr>
      <p:guideLst>
        <p:guide orient="horz" pos="2160"/>
        <p:guide pos="2880"/>
      </p:guideLst>
    </p:cSldViewPr>
  </p:slideViewPr>
  <p:notesTextViewPr>
    <p:cViewPr>
      <p:scale>
        <a:sx n="125" d="100"/>
        <a:sy n="125" d="100"/>
      </p:scale>
      <p:origin x="0" y="60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93E52559-4367-420C-A0C1-7DB1A75E2E5D}" type="datetimeFigureOut">
              <a:rPr lang="lv-LV" smtClean="0"/>
              <a:t>09.03.2017.</a:t>
            </a:fld>
            <a:endParaRPr lang="lv-LV"/>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CD28742F-0F46-4DDA-8B54-B53F7EFDC92A}" type="slidenum">
              <a:rPr lang="lv-LV" smtClean="0"/>
              <a:t>‹#›</a:t>
            </a:fld>
            <a:endParaRPr lang="lv-LV"/>
          </a:p>
        </p:txBody>
      </p:sp>
    </p:spTree>
    <p:extLst>
      <p:ext uri="{BB962C8B-B14F-4D97-AF65-F5344CB8AC3E}">
        <p14:creationId xmlns:p14="http://schemas.microsoft.com/office/powerpoint/2010/main" val="7597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Ojārs </a:t>
            </a:r>
            <a:r>
              <a:rPr lang="lv-LV" dirty="0" err="1" smtClean="0"/>
              <a:t>Rode</a:t>
            </a:r>
            <a:r>
              <a:rPr lang="lv-LV" dirty="0" smtClean="0"/>
              <a:t>. Pārstāvu biedrību «tautskola 99</a:t>
            </a:r>
            <a:r>
              <a:rPr lang="lv-LV" baseline="0" dirty="0" smtClean="0"/>
              <a:t> Baltie zirgi». Tautskola dibināta vairāk kā pirms 20 gadiem. Tai ir trīs atzari: Drustu, Ikšķiles un Tukuma. </a:t>
            </a:r>
            <a:endParaRPr lang="lv-LV" dirty="0" smtClean="0"/>
          </a:p>
          <a:p>
            <a:endParaRPr lang="lv-LV" dirty="0" smtClean="0"/>
          </a:p>
          <a:p>
            <a:r>
              <a:rPr lang="lv-LV" dirty="0" smtClean="0"/>
              <a:t>Mēs visi saprotam un sen jau</a:t>
            </a:r>
            <a:r>
              <a:rPr lang="lv-LV" baseline="0" dirty="0" smtClean="0"/>
              <a:t> runājam par to, ka pasaulē valdošais vispārējās izglītības modelis ir novecojis, bet tālāk netiekam kā par šī modeļa uzlabojumu pārnesi uz mūsu zemi. </a:t>
            </a:r>
            <a:r>
              <a:rPr lang="lv-LV" dirty="0" smtClean="0"/>
              <a:t>Mēs nevēlamies vilkties aiz citām tautām, bet </a:t>
            </a:r>
            <a:r>
              <a:rPr lang="lv-LV" dirty="0" err="1" smtClean="0"/>
              <a:t>pakaļdarināšana</a:t>
            </a:r>
            <a:r>
              <a:rPr lang="lv-LV" dirty="0" smtClean="0"/>
              <a:t> nesola apsteigšanu. Esmu pārliecināts, ka jaunas laikmetīgas, uz ilgtspēju orientētas izglītības modeli mums Latvijā  jāveido pašiem. Tas būtu orientējams uz Latvijas cilvēkiem raksturīgu iekšējo spēku uz katra indivīda vajadzību</a:t>
            </a:r>
            <a:r>
              <a:rPr lang="lv-LV" baseline="0" dirty="0" smtClean="0"/>
              <a:t> pašizteikties, apliecināties , realizēties. </a:t>
            </a:r>
            <a:r>
              <a:rPr lang="lv-LV" dirty="0" smtClean="0"/>
              <a:t> Modeļus</a:t>
            </a:r>
            <a:r>
              <a:rPr lang="lv-LV" baseline="0" dirty="0" smtClean="0"/>
              <a:t> jaunajam nevar rast sēžot kabinetos – ir jābūt «klātesošam» tautai, jābūt norišu, centienu centrā. Šodien stāstīšu par</a:t>
            </a:r>
            <a:r>
              <a:rPr lang="lv-LV" dirty="0" smtClean="0"/>
              <a:t> kādu mēģinājumu ko darīt. Ceļš nebūt nav bijis </a:t>
            </a:r>
            <a:r>
              <a:rPr lang="lv-LV" baseline="0" dirty="0" smtClean="0"/>
              <a:t> un nav arī tagad viegls, jo vienmēr atrodas kāds, kas zina labāk kā ko darīt un cenšas nomākt jebkuru iniciatīvu. </a:t>
            </a:r>
          </a:p>
          <a:p>
            <a:endParaRPr lang="lv-LV" baseline="0" dirty="0" smtClean="0"/>
          </a:p>
          <a:p>
            <a:r>
              <a:rPr lang="lv-LV" dirty="0" smtClean="0"/>
              <a:t>Cilvēku varam nofotografēt, izmērīt un nosvērt, varam aprakstīt viņa psihiskās īpatnības, prāta spējas, talantus utt., bet vai ar to esam aptvēruši visu cilvēku? </a:t>
            </a:r>
            <a:r>
              <a:rPr lang="lv-LV" baseline="0" dirty="0" smtClean="0"/>
              <a:t>Vai esam ar šiem mērījumiem sasnieguši robežu aiz kuras nekā vairs nav? Prakse pierāda, ka cilvēks aiz šiem mērījumiem nav pat vēl sācies.</a:t>
            </a:r>
          </a:p>
          <a:p>
            <a:endParaRPr lang="lv-LV" baseline="0" dirty="0" smtClean="0"/>
          </a:p>
          <a:p>
            <a:r>
              <a:rPr lang="lv-LV" baseline="0" dirty="0" smtClean="0"/>
              <a:t>Domāju, ka mūs, pedagogu uzdevums ir jau šodien palīdzēt cilvēkiem tikt aiz «robežām», palīdzēt pat tad, kad pašiem ir tikai nojausma par to, kas ir aiz tām.</a:t>
            </a:r>
          </a:p>
          <a:p>
            <a:endParaRPr lang="lv-LV" baseline="0" dirty="0" smtClean="0"/>
          </a:p>
          <a:p>
            <a:r>
              <a:rPr lang="lv-LV" baseline="0" dirty="0" smtClean="0"/>
              <a:t> Šī saruna būs par praksi, vispirms jau par praksi domāšanā un tad arī darbos. </a:t>
            </a:r>
            <a:endParaRPr lang="lv-LV" dirty="0"/>
          </a:p>
        </p:txBody>
      </p:sp>
      <p:sp>
        <p:nvSpPr>
          <p:cNvPr id="4" name="Slide Number Placeholder 3"/>
          <p:cNvSpPr>
            <a:spLocks noGrp="1"/>
          </p:cNvSpPr>
          <p:nvPr>
            <p:ph type="sldNum" sz="quarter" idx="10"/>
          </p:nvPr>
        </p:nvSpPr>
        <p:spPr/>
        <p:txBody>
          <a:bodyPr/>
          <a:lstStyle/>
          <a:p>
            <a:fld id="{CD28742F-0F46-4DDA-8B54-B53F7EFDC92A}" type="slidenum">
              <a:rPr lang="lv-LV" smtClean="0"/>
              <a:t>1</a:t>
            </a:fld>
            <a:endParaRPr lang="lv-LV"/>
          </a:p>
        </p:txBody>
      </p:sp>
    </p:spTree>
    <p:extLst>
      <p:ext uri="{BB962C8B-B14F-4D97-AF65-F5344CB8AC3E}">
        <p14:creationId xmlns:p14="http://schemas.microsoft.com/office/powerpoint/2010/main" val="3871910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Te, ja laiks atļauj</a:t>
            </a:r>
            <a:r>
              <a:rPr lang="lv-LV" baseline="0" dirty="0" smtClean="0"/>
              <a:t>, pastāstīt par to, kā tās tiek veidotas. Kā to darām?</a:t>
            </a:r>
          </a:p>
          <a:p>
            <a:endParaRPr lang="lv-LV" baseline="0" dirty="0" smtClean="0"/>
          </a:p>
          <a:p>
            <a:r>
              <a:rPr lang="lv-LV" baseline="0" dirty="0" smtClean="0"/>
              <a:t>Mēs esam pārliecināti, ka izglītības ilgtspēja kopā ar visu līmeņu «klātesamības» izpratnēm, atrodamas tautas tradicionālās kultūras tautas pedagoģijā. Kur vērtību galvgali mēs atrodam darbu:</a:t>
            </a:r>
            <a:endParaRPr lang="lv-LV" dirty="0"/>
          </a:p>
        </p:txBody>
      </p:sp>
      <p:sp>
        <p:nvSpPr>
          <p:cNvPr id="4" name="Slide Number Placeholder 3"/>
          <p:cNvSpPr>
            <a:spLocks noGrp="1"/>
          </p:cNvSpPr>
          <p:nvPr>
            <p:ph type="sldNum" sz="quarter" idx="10"/>
          </p:nvPr>
        </p:nvSpPr>
        <p:spPr/>
        <p:txBody>
          <a:bodyPr/>
          <a:lstStyle/>
          <a:p>
            <a:fld id="{CD28742F-0F46-4DDA-8B54-B53F7EFDC92A}" type="slidenum">
              <a:rPr lang="lv-LV" smtClean="0"/>
              <a:t>10</a:t>
            </a:fld>
            <a:endParaRPr lang="lv-LV"/>
          </a:p>
        </p:txBody>
      </p:sp>
    </p:spTree>
    <p:extLst>
      <p:ext uri="{BB962C8B-B14F-4D97-AF65-F5344CB8AC3E}">
        <p14:creationId xmlns:p14="http://schemas.microsoft.com/office/powerpoint/2010/main" val="23792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Darbs. Darbs ārā,</a:t>
            </a:r>
            <a:r>
              <a:rPr lang="lv-LV" baseline="0" dirty="0" smtClean="0"/>
              <a:t> darbs daiļamatniecībā. Talkas </a:t>
            </a:r>
            <a:r>
              <a:rPr lang="lv-LV" baseline="0" dirty="0" err="1" smtClean="0"/>
              <a:t>Piltiņkalnā</a:t>
            </a:r>
            <a:r>
              <a:rPr lang="lv-LV" baseline="0" dirty="0" smtClean="0"/>
              <a:t>, teritorijas sakopšanā...</a:t>
            </a:r>
            <a:endParaRPr lang="lv-LV" dirty="0"/>
          </a:p>
        </p:txBody>
      </p:sp>
      <p:sp>
        <p:nvSpPr>
          <p:cNvPr id="4" name="Slide Number Placeholder 3"/>
          <p:cNvSpPr>
            <a:spLocks noGrp="1"/>
          </p:cNvSpPr>
          <p:nvPr>
            <p:ph type="sldNum" sz="quarter" idx="10"/>
          </p:nvPr>
        </p:nvSpPr>
        <p:spPr/>
        <p:txBody>
          <a:bodyPr/>
          <a:lstStyle/>
          <a:p>
            <a:fld id="{CD28742F-0F46-4DDA-8B54-B53F7EFDC92A}" type="slidenum">
              <a:rPr lang="lv-LV" smtClean="0"/>
              <a:t>11</a:t>
            </a:fld>
            <a:endParaRPr lang="lv-LV"/>
          </a:p>
        </p:txBody>
      </p:sp>
    </p:spTree>
    <p:extLst>
      <p:ext uri="{BB962C8B-B14F-4D97-AF65-F5344CB8AC3E}">
        <p14:creationId xmlns:p14="http://schemas.microsoft.com/office/powerpoint/2010/main" val="1975588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Darbs daiļamatniecība darbnīcā</a:t>
            </a:r>
            <a:r>
              <a:rPr lang="lv-LV" baseline="0" dirty="0" smtClean="0"/>
              <a:t> – «klātesamība» caur formu, krāsu proporciju, saskarsmi ar dabīgiem materiāliem...</a:t>
            </a:r>
            <a:endParaRPr lang="lv-LV" dirty="0"/>
          </a:p>
        </p:txBody>
      </p:sp>
      <p:sp>
        <p:nvSpPr>
          <p:cNvPr id="4" name="Slide Number Placeholder 3"/>
          <p:cNvSpPr>
            <a:spLocks noGrp="1"/>
          </p:cNvSpPr>
          <p:nvPr>
            <p:ph type="sldNum" sz="quarter" idx="10"/>
          </p:nvPr>
        </p:nvSpPr>
        <p:spPr/>
        <p:txBody>
          <a:bodyPr/>
          <a:lstStyle/>
          <a:p>
            <a:fld id="{CD28742F-0F46-4DDA-8B54-B53F7EFDC92A}" type="slidenum">
              <a:rPr lang="lv-LV" smtClean="0"/>
              <a:t>12</a:t>
            </a:fld>
            <a:endParaRPr lang="lv-LV"/>
          </a:p>
        </p:txBody>
      </p:sp>
    </p:spTree>
    <p:extLst>
      <p:ext uri="{BB962C8B-B14F-4D97-AF65-F5344CB8AC3E}">
        <p14:creationId xmlns:p14="http://schemas.microsoft.com/office/powerpoint/2010/main" val="3255707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Ārā nodarbības – «klātesamība» dabā caur dabu; T.sk. «āra» ikdienas āra stunda. Ne tikai fiziskās aktivitātes, bet arī mācības...</a:t>
            </a:r>
          </a:p>
          <a:p>
            <a:endParaRPr lang="lv-LV" dirty="0" smtClean="0"/>
          </a:p>
          <a:p>
            <a:r>
              <a:rPr lang="lv-LV" sz="1200" i="1" kern="1200" dirty="0" smtClean="0">
                <a:solidFill>
                  <a:schemeClr val="tx1"/>
                </a:solidFill>
                <a:effectLst/>
                <a:latin typeface="+mn-lt"/>
                <a:ea typeface="+mn-ea"/>
                <a:cs typeface="+mn-cs"/>
              </a:rPr>
              <a:t>Desmit iemesli ‘par labu’ āra klasei </a:t>
            </a:r>
            <a:endParaRPr lang="lv-LV" sz="1200" kern="1200" dirty="0" smtClean="0">
              <a:solidFill>
                <a:schemeClr val="tx1"/>
              </a:solidFill>
              <a:effectLst/>
              <a:latin typeface="+mn-lt"/>
              <a:ea typeface="+mn-ea"/>
              <a:cs typeface="+mn-cs"/>
            </a:endParaRPr>
          </a:p>
          <a:p>
            <a:r>
              <a:rPr lang="lv-LV" sz="1200" b="0" kern="1200" dirty="0" smtClean="0">
                <a:solidFill>
                  <a:schemeClr val="tx1"/>
                </a:solidFill>
                <a:effectLst/>
                <a:latin typeface="+mn-lt"/>
                <a:ea typeface="+mn-ea"/>
                <a:cs typeface="+mn-cs"/>
              </a:rPr>
              <a:t>1. Labāki, uz mācību priekšmetu vērsti rezultāti.</a:t>
            </a:r>
          </a:p>
          <a:p>
            <a:r>
              <a:rPr lang="lv-LV" sz="1200" kern="1200" dirty="0" smtClean="0">
                <a:solidFill>
                  <a:schemeClr val="tx1"/>
                </a:solidFill>
                <a:effectLst/>
                <a:latin typeface="+mn-lt"/>
                <a:ea typeface="+mn-ea"/>
                <a:cs typeface="+mn-cs"/>
              </a:rPr>
              <a:t> 2. Labāka mācīšanās: Koncentrēšanās un spēja noturēt savu uzmanību ir divi mācīšanās pamatelementi. </a:t>
            </a:r>
          </a:p>
          <a:p>
            <a:r>
              <a:rPr lang="lv-LV" sz="1200" kern="1200" dirty="0" smtClean="0">
                <a:solidFill>
                  <a:schemeClr val="tx1"/>
                </a:solidFill>
                <a:effectLst/>
                <a:latin typeface="+mn-lt"/>
                <a:ea typeface="+mn-ea"/>
                <a:cs typeface="+mn-cs"/>
              </a:rPr>
              <a:t>3. Diferencēta mācīšana: Skolēni var turpināt iedziļināties un meklēt atbildes dažādos līmeņos. </a:t>
            </a:r>
          </a:p>
          <a:p>
            <a:r>
              <a:rPr lang="lv-LV" sz="1200" kern="1200" dirty="0" smtClean="0">
                <a:solidFill>
                  <a:schemeClr val="tx1"/>
                </a:solidFill>
                <a:effectLst/>
                <a:latin typeface="+mn-lt"/>
                <a:ea typeface="+mn-ea"/>
                <a:cs typeface="+mn-cs"/>
              </a:rPr>
              <a:t>4. Labāka dabas, zinātnes un vides saprašana.</a:t>
            </a:r>
          </a:p>
          <a:p>
            <a:r>
              <a:rPr lang="lv-LV" sz="1200" kern="1200" dirty="0" smtClean="0">
                <a:solidFill>
                  <a:schemeClr val="tx1"/>
                </a:solidFill>
                <a:effectLst/>
                <a:latin typeface="+mn-lt"/>
                <a:ea typeface="+mn-ea"/>
                <a:cs typeface="+mn-cs"/>
              </a:rPr>
              <a:t> 5. Labāka veselība.</a:t>
            </a:r>
          </a:p>
          <a:p>
            <a:r>
              <a:rPr lang="lv-LV" sz="1200" kern="1200" dirty="0" smtClean="0">
                <a:solidFill>
                  <a:schemeClr val="tx1"/>
                </a:solidFill>
                <a:effectLst/>
                <a:latin typeface="+mn-lt"/>
                <a:ea typeface="+mn-ea"/>
                <a:cs typeface="+mn-cs"/>
              </a:rPr>
              <a:t> 6. Labāka motoriskā koordinācija.</a:t>
            </a:r>
          </a:p>
          <a:p>
            <a:r>
              <a:rPr lang="lv-LV" sz="1200" kern="1200" dirty="0" smtClean="0">
                <a:solidFill>
                  <a:schemeClr val="tx1"/>
                </a:solidFill>
                <a:effectLst/>
                <a:latin typeface="+mn-lt"/>
                <a:ea typeface="+mn-ea"/>
                <a:cs typeface="+mn-cs"/>
              </a:rPr>
              <a:t>7. Mācīšanās dažādos veidos: Āra nodarbībās skolēniem ir iespēja sevi daudzpusīgi pētīt un pilnveidot. </a:t>
            </a:r>
          </a:p>
          <a:p>
            <a:r>
              <a:rPr lang="lv-LV" sz="1200" kern="1200" dirty="0" smtClean="0">
                <a:solidFill>
                  <a:schemeClr val="tx1"/>
                </a:solidFill>
                <a:effectLst/>
                <a:latin typeface="+mn-lt"/>
                <a:ea typeface="+mn-ea"/>
                <a:cs typeface="+mn-cs"/>
              </a:rPr>
              <a:t>8. Labāka sociālā saprašanās. </a:t>
            </a:r>
          </a:p>
          <a:p>
            <a:r>
              <a:rPr lang="lv-LV" sz="1200" kern="1200" dirty="0" smtClean="0">
                <a:solidFill>
                  <a:schemeClr val="tx1"/>
                </a:solidFill>
                <a:effectLst/>
                <a:latin typeface="+mn-lt"/>
                <a:ea typeface="+mn-ea"/>
                <a:cs typeface="+mn-cs"/>
              </a:rPr>
              <a:t>9. Labāka vietējās vides izpratne.</a:t>
            </a:r>
          </a:p>
          <a:p>
            <a:r>
              <a:rPr lang="lv-LV" sz="1200" kern="1200" dirty="0" smtClean="0">
                <a:solidFill>
                  <a:schemeClr val="tx1"/>
                </a:solidFill>
                <a:effectLst/>
                <a:latin typeface="+mn-lt"/>
                <a:ea typeface="+mn-ea"/>
                <a:cs typeface="+mn-cs"/>
              </a:rPr>
              <a:t>10. Tiešāka pieredze.</a:t>
            </a:r>
          </a:p>
          <a:p>
            <a:endParaRPr lang="lv-LV" sz="1200" kern="120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Prakse dārzā;</a:t>
            </a:r>
            <a:endParaRPr lang="lv-LV" dirty="0"/>
          </a:p>
        </p:txBody>
      </p:sp>
      <p:sp>
        <p:nvSpPr>
          <p:cNvPr id="4" name="Slide Number Placeholder 3"/>
          <p:cNvSpPr>
            <a:spLocks noGrp="1"/>
          </p:cNvSpPr>
          <p:nvPr>
            <p:ph type="sldNum" sz="quarter" idx="10"/>
          </p:nvPr>
        </p:nvSpPr>
        <p:spPr/>
        <p:txBody>
          <a:bodyPr/>
          <a:lstStyle/>
          <a:p>
            <a:fld id="{CD28742F-0F46-4DDA-8B54-B53F7EFDC92A}" type="slidenum">
              <a:rPr lang="lv-LV" smtClean="0"/>
              <a:t>13</a:t>
            </a:fld>
            <a:endParaRPr lang="lv-LV"/>
          </a:p>
        </p:txBody>
      </p:sp>
    </p:spTree>
    <p:extLst>
      <p:ext uri="{BB962C8B-B14F-4D97-AF65-F5344CB8AC3E}">
        <p14:creationId xmlns:p14="http://schemas.microsoft.com/office/powerpoint/2010/main" val="4153810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Kā labs piemērs aktīvas (arī transcendentālas) «klātesamības» skolai ir darbs dārzā. Pie skolas ir labi iekopts augļu dārzs un sakņu dārzs. Rudenī ievāktais nonāk uz skolas virtuves galda un bērniem vēderos. Kopdarbs – bērni</a:t>
            </a:r>
            <a:r>
              <a:rPr lang="lv-LV" baseline="0" dirty="0" smtClean="0"/>
              <a:t> – vecāki – skolotāji.</a:t>
            </a:r>
            <a:endParaRPr lang="lv-LV" dirty="0"/>
          </a:p>
        </p:txBody>
      </p:sp>
      <p:sp>
        <p:nvSpPr>
          <p:cNvPr id="4" name="Slide Number Placeholder 3"/>
          <p:cNvSpPr>
            <a:spLocks noGrp="1"/>
          </p:cNvSpPr>
          <p:nvPr>
            <p:ph type="sldNum" sz="quarter" idx="10"/>
          </p:nvPr>
        </p:nvSpPr>
        <p:spPr/>
        <p:txBody>
          <a:bodyPr/>
          <a:lstStyle/>
          <a:p>
            <a:fld id="{CD28742F-0F46-4DDA-8B54-B53F7EFDC92A}" type="slidenum">
              <a:rPr lang="lv-LV" smtClean="0"/>
              <a:t>14</a:t>
            </a:fld>
            <a:endParaRPr lang="lv-LV"/>
          </a:p>
        </p:txBody>
      </p:sp>
    </p:spTree>
    <p:extLst>
      <p:ext uri="{BB962C8B-B14F-4D97-AF65-F5344CB8AC3E}">
        <p14:creationId xmlns:p14="http://schemas.microsoft.com/office/powerpoint/2010/main" val="3248938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«Klātesamību» ierosina ar muzicēšanu,</a:t>
            </a:r>
            <a:r>
              <a:rPr lang="lv-LV" baseline="0" dirty="0" smtClean="0"/>
              <a:t> </a:t>
            </a:r>
            <a:r>
              <a:rPr lang="lv-LV" dirty="0" smtClean="0"/>
              <a:t>dziedāšanu saistībā ar gadskārtu dabas ritmiem.</a:t>
            </a:r>
            <a:endParaRPr lang="lv-LV" dirty="0"/>
          </a:p>
        </p:txBody>
      </p:sp>
      <p:sp>
        <p:nvSpPr>
          <p:cNvPr id="4" name="Slide Number Placeholder 3"/>
          <p:cNvSpPr>
            <a:spLocks noGrp="1"/>
          </p:cNvSpPr>
          <p:nvPr>
            <p:ph type="sldNum" sz="quarter" idx="10"/>
          </p:nvPr>
        </p:nvSpPr>
        <p:spPr/>
        <p:txBody>
          <a:bodyPr/>
          <a:lstStyle/>
          <a:p>
            <a:fld id="{CD28742F-0F46-4DDA-8B54-B53F7EFDC92A}" type="slidenum">
              <a:rPr lang="lv-LV" smtClean="0"/>
              <a:t>15</a:t>
            </a:fld>
            <a:endParaRPr lang="lv-LV"/>
          </a:p>
        </p:txBody>
      </p:sp>
    </p:spTree>
    <p:extLst>
      <p:ext uri="{BB962C8B-B14F-4D97-AF65-F5344CB8AC3E}">
        <p14:creationId xmlns:p14="http://schemas.microsoft.com/office/powerpoint/2010/main" val="1202378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Iekļaušanās </a:t>
            </a:r>
            <a:r>
              <a:rPr lang="lv-LV" dirty="0" smtClean="0"/>
              <a:t>lielajos un mazajos ritmos veicina «klātesamību» kosmiskās apritēs, sociālajos kontaktos utt. </a:t>
            </a:r>
            <a:endParaRPr lang="lv-LV" dirty="0"/>
          </a:p>
        </p:txBody>
      </p:sp>
      <p:sp>
        <p:nvSpPr>
          <p:cNvPr id="4" name="Slide Number Placeholder 3"/>
          <p:cNvSpPr>
            <a:spLocks noGrp="1"/>
          </p:cNvSpPr>
          <p:nvPr>
            <p:ph type="sldNum" sz="quarter" idx="10"/>
          </p:nvPr>
        </p:nvSpPr>
        <p:spPr/>
        <p:txBody>
          <a:bodyPr/>
          <a:lstStyle/>
          <a:p>
            <a:fld id="{CD28742F-0F46-4DDA-8B54-B53F7EFDC92A}" type="slidenum">
              <a:rPr lang="lv-LV" smtClean="0"/>
              <a:t>16</a:t>
            </a:fld>
            <a:endParaRPr lang="lv-LV"/>
          </a:p>
        </p:txBody>
      </p:sp>
    </p:spTree>
    <p:extLst>
      <p:ext uri="{BB962C8B-B14F-4D97-AF65-F5344CB8AC3E}">
        <p14:creationId xmlns:p14="http://schemas.microsoft.com/office/powerpoint/2010/main" val="877348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Kopsavilkums</a:t>
            </a:r>
          </a:p>
          <a:p>
            <a:pPr marL="228600" indent="-228600">
              <a:buAutoNum type="arabicPeriod"/>
            </a:pPr>
            <a:r>
              <a:rPr lang="lv-LV" dirty="0" smtClean="0"/>
              <a:t>Iespējams, ka nākotnes pedagoģija būs «klātesamības pedagoģija»,</a:t>
            </a:r>
            <a:r>
              <a:rPr lang="lv-LV" baseline="0" dirty="0" smtClean="0"/>
              <a:t> jo «klātesamība» holistiskās apziņas līmenī, producē kaut ko tādu, ko nevar nodot zināšanas;</a:t>
            </a:r>
          </a:p>
          <a:p>
            <a:pPr marL="0" indent="0">
              <a:buNone/>
            </a:pPr>
            <a:endParaRPr lang="lv-LV"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lv-LV" sz="1200" dirty="0" smtClean="0">
                <a:solidFill>
                  <a:srgbClr val="0070C0"/>
                </a:solidFill>
                <a:effectLst/>
                <a:latin typeface="Times New Roman"/>
              </a:rPr>
              <a:t>2. Acīmredzams,</a:t>
            </a:r>
            <a:r>
              <a:rPr lang="lv-LV" sz="1200" baseline="0" dirty="0" smtClean="0">
                <a:solidFill>
                  <a:srgbClr val="0070C0"/>
                </a:solidFill>
                <a:effectLst/>
                <a:latin typeface="Times New Roman"/>
              </a:rPr>
              <a:t> ka jāveido tāda vide, kurā ritmiski mainās divi izziņas veidi; «Zīmju» un «klātesamība» - līdzīgi rīkoties iesaka pieminētā U-teorija.</a:t>
            </a:r>
          </a:p>
          <a:p>
            <a:endParaRPr lang="lv-LV" baseline="0" dirty="0" smtClean="0"/>
          </a:p>
          <a:p>
            <a:r>
              <a:rPr lang="lv-LV" baseline="0" dirty="0" smtClean="0"/>
              <a:t>3. Izskatās, ka mūsu tautskolai līdzīgas skolas-kopienas, kurā valda ģimeniskas attiecības (tiešā un pārnestā nozīmē) nevar būt bērnu </a:t>
            </a:r>
            <a:r>
              <a:rPr lang="lv-LV" baseline="0" dirty="0" err="1" smtClean="0"/>
              <a:t>daudzskaitliskas</a:t>
            </a:r>
            <a:r>
              <a:rPr lang="lv-LV" baseline="0" dirty="0" smtClean="0"/>
              <a:t>;</a:t>
            </a:r>
          </a:p>
          <a:p>
            <a:endParaRPr lang="lv-LV" baseline="0" dirty="0" smtClean="0"/>
          </a:p>
          <a:p>
            <a:r>
              <a:rPr lang="lv-LV" baseline="0" dirty="0" smtClean="0"/>
              <a:t>4. Kopienas skola jeb «klātesamības» skola veidojas tad, kad visi ar skolu saistītie «elpo vienā elpā» jeb grib vienu un to pašu. Pieļauju, ka līdzīgas kopienas skolas tautskolai, var tikt veidotas arī citiem apziņas stāvokļiem, ja vien tie ir gatavi ko tādu darīt.</a:t>
            </a:r>
          </a:p>
          <a:p>
            <a:endParaRPr lang="lv-LV" baseline="0" dirty="0" smtClean="0"/>
          </a:p>
          <a:p>
            <a:r>
              <a:rPr lang="lv-LV" baseline="0" dirty="0" smtClean="0"/>
              <a:t>5. Kopienas skolas var sadurties ar «augstāko varu» uzspiestām prasībām, kas ierobežo skolu brīvību un reizē ar atbildības uzņemšanos par tās locekļiem (jau saduras – piemērs ar </a:t>
            </a:r>
            <a:r>
              <a:rPr lang="lv-LV" baseline="0" dirty="0" err="1" smtClean="0"/>
              <a:t>veģetāŗo</a:t>
            </a:r>
            <a:r>
              <a:rPr lang="lv-LV" baseline="0" dirty="0" smtClean="0"/>
              <a:t> virtuvi). </a:t>
            </a:r>
          </a:p>
          <a:p>
            <a:endParaRPr lang="lv-LV" baseline="0" dirty="0" smtClean="0"/>
          </a:p>
          <a:p>
            <a:r>
              <a:rPr lang="lv-LV" baseline="0" dirty="0" smtClean="0"/>
              <a:t>6. Ir nepieciešamas izmaiņas normatīvajos aktos – tajos vispār nav kaut kā nodefinētas šāda tipa skolas – viens definējums – privātskolas. Mēs savā būtība neesam privātskola, mēs esam sabiedriskā labuma kopa, kas realizē mūžizglītību, tajā skaitā vispārējo pamatizglītību bērniem.</a:t>
            </a:r>
          </a:p>
          <a:p>
            <a:r>
              <a:rPr lang="lv-LV" baseline="0" dirty="0" smtClean="0"/>
              <a:t>Lai top!</a:t>
            </a:r>
          </a:p>
          <a:p>
            <a:r>
              <a:rPr lang="lv-LV" baseline="0" dirty="0" smtClean="0"/>
              <a:t> </a:t>
            </a:r>
          </a:p>
          <a:p>
            <a:endParaRPr lang="lv-LV" dirty="0"/>
          </a:p>
        </p:txBody>
      </p:sp>
      <p:sp>
        <p:nvSpPr>
          <p:cNvPr id="4" name="Slide Number Placeholder 3"/>
          <p:cNvSpPr>
            <a:spLocks noGrp="1"/>
          </p:cNvSpPr>
          <p:nvPr>
            <p:ph type="sldNum" sz="quarter" idx="10"/>
          </p:nvPr>
        </p:nvSpPr>
        <p:spPr/>
        <p:txBody>
          <a:bodyPr/>
          <a:lstStyle/>
          <a:p>
            <a:fld id="{CD28742F-0F46-4DDA-8B54-B53F7EFDC92A}" type="slidenum">
              <a:rPr lang="lv-LV" smtClean="0"/>
              <a:t>17</a:t>
            </a:fld>
            <a:endParaRPr lang="lv-LV"/>
          </a:p>
        </p:txBody>
      </p:sp>
    </p:spTree>
    <p:extLst>
      <p:ext uri="{BB962C8B-B14F-4D97-AF65-F5344CB8AC3E}">
        <p14:creationId xmlns:p14="http://schemas.microsoft.com/office/powerpoint/2010/main" val="1521578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CD28742F-0F46-4DDA-8B54-B53F7EFDC92A}" type="slidenum">
              <a:rPr lang="lv-LV" smtClean="0"/>
              <a:t>18</a:t>
            </a:fld>
            <a:endParaRPr lang="lv-LV"/>
          </a:p>
        </p:txBody>
      </p:sp>
    </p:spTree>
    <p:extLst>
      <p:ext uri="{BB962C8B-B14F-4D97-AF65-F5344CB8AC3E}">
        <p14:creationId xmlns:p14="http://schemas.microsoft.com/office/powerpoint/2010/main" val="86810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lv-LV" b="1" dirty="0" smtClean="0"/>
              <a:t>Klātesamība</a:t>
            </a:r>
            <a:r>
              <a:rPr lang="lv-LV" b="1" baseline="0" dirty="0" smtClean="0"/>
              <a:t> </a:t>
            </a:r>
            <a:r>
              <a:rPr lang="lv-LV" baseline="0" dirty="0" smtClean="0"/>
              <a:t>kā atslēgvārds parādījies sakarā ar informācijas tehnoloģiju strauju ieiešanu apmācībā. Lai radītu lielāku apmācāmā interesi, lai paātrinātu mācību procesu, lai padarītu to lētāku,  tiek veidotas tādas virtuālās vides, kurās rodas klātesamības sajūta. Pieredze tautskolā atklāj citu «klātesamības» nozīmīgumu. Uz šīs kategorijas, reducējama visa tautskolas mācību-audzināšanas darba metodika.</a:t>
            </a:r>
          </a:p>
          <a:p>
            <a:endParaRPr lang="lv-LV" baseline="0" dirty="0" smtClean="0"/>
          </a:p>
          <a:p>
            <a:r>
              <a:rPr lang="lv-LV" baseline="0" dirty="0" smtClean="0"/>
              <a:t>Kā mēs redzēsim «klātesamības» idejas ir tuvas ASV radītās U-teorijas idejām. Es kaut kā Latvijā nekādas iniciatīvas šajā sakarā neatradu, bet mūsu kaimiņi leiši jau aktīvi darbojas. U-teoriju šodien neanalizēsim, teikšu tikai, ka tās pamatā ielikta ideja papildināt «loģikā domāšanā» balstīto mācīšanos ar mācīšanos no «topošās nākotnes». U-teorija māca izmantot netradicionālus, </a:t>
            </a:r>
            <a:r>
              <a:rPr lang="lv-LV" b="1" baseline="0" dirty="0" smtClean="0"/>
              <a:t>intuīcijā</a:t>
            </a:r>
            <a:r>
              <a:rPr lang="lv-LV" baseline="0" dirty="0" smtClean="0"/>
              <a:t> balstītus risinājumus sarežģītu problēmu gadījumos. Tā māca, ka pagātnes pieredze un klasiskā loģika nepalīdz veidot nākotni, jo tajā tās vienkārši nav.</a:t>
            </a:r>
          </a:p>
          <a:p>
            <a:endParaRPr lang="lv-LV"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lv-LV" b="1" dirty="0" smtClean="0"/>
              <a:t>Kopiena</a:t>
            </a:r>
            <a:r>
              <a:rPr lang="lv-LV" dirty="0" smtClean="0"/>
              <a:t> kā atslēgvārds it kā neprasa skaidrojumu. Latvijā</a:t>
            </a:r>
            <a:r>
              <a:rPr lang="lv-LV" baseline="0" dirty="0" smtClean="0"/>
              <a:t> ir rodamas vairākas sabiedriskas organizācijas, kuras sevi arī tā dēvē: Latvijas Ebreju kopiena, Kalna svētību kopiena; Laju kopiena, </a:t>
            </a:r>
            <a:r>
              <a:rPr lang="lv-LV" baseline="0" dirty="0" err="1" smtClean="0"/>
              <a:t>Zvannieku</a:t>
            </a:r>
            <a:r>
              <a:rPr lang="lv-LV" baseline="0" dirty="0" smtClean="0"/>
              <a:t> kopiena, Virtuālā kopiena utt. Laikam jau galvenais kas tās vieno ir tas, ka tās ir sociāls kolektīvs, kurai raksturīga interešu un mērķu kopība. Kas ļauj arī mūsu skolu dēvēt par kopienu, par to mazliet vēlāk. Manuprāt, tas labi atspoguļosies tautskolas </a:t>
            </a:r>
            <a:r>
              <a:rPr lang="lv-LV" b="1" baseline="0" dirty="0" smtClean="0"/>
              <a:t>sadzīves ainās</a:t>
            </a:r>
            <a:r>
              <a:rPr lang="lv-LV" baseline="0" dirty="0" smtClean="0"/>
              <a:t>.</a:t>
            </a:r>
            <a:r>
              <a:rPr lang="lv-LV" b="1" dirty="0" smtClean="0"/>
              <a:t> </a:t>
            </a:r>
          </a:p>
          <a:p>
            <a:endParaRPr lang="lv-LV" baseline="0" dirty="0" smtClean="0"/>
          </a:p>
          <a:p>
            <a:endParaRPr lang="lv-LV" dirty="0"/>
          </a:p>
        </p:txBody>
      </p:sp>
      <p:sp>
        <p:nvSpPr>
          <p:cNvPr id="4" name="Slide Number Placeholder 3"/>
          <p:cNvSpPr>
            <a:spLocks noGrp="1"/>
          </p:cNvSpPr>
          <p:nvPr>
            <p:ph type="sldNum" sz="quarter" idx="10"/>
          </p:nvPr>
        </p:nvSpPr>
        <p:spPr/>
        <p:txBody>
          <a:bodyPr/>
          <a:lstStyle/>
          <a:p>
            <a:fld id="{CD28742F-0F46-4DDA-8B54-B53F7EFDC92A}" type="slidenum">
              <a:rPr lang="lv-LV" smtClean="0"/>
              <a:t>2</a:t>
            </a:fld>
            <a:endParaRPr lang="lv-LV"/>
          </a:p>
        </p:txBody>
      </p:sp>
    </p:spTree>
    <p:extLst>
      <p:ext uri="{BB962C8B-B14F-4D97-AF65-F5344CB8AC3E}">
        <p14:creationId xmlns:p14="http://schemas.microsoft.com/office/powerpoint/2010/main" val="3351583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smtClean="0"/>
              <a:t>Tādu zināmu ievadījumu idejai par skolu kā kopienu varam atrast Aijas </a:t>
            </a:r>
            <a:r>
              <a:rPr lang="lv-LV" dirty="0" err="1" smtClean="0"/>
              <a:t>Tūnas</a:t>
            </a:r>
            <a:r>
              <a:rPr lang="lv-LV" dirty="0" smtClean="0"/>
              <a:t> publikācijās, viņas promocijas darbā: </a:t>
            </a:r>
            <a:r>
              <a:rPr lang="lv-LV" sz="1200" kern="1200" dirty="0" smtClean="0">
                <a:solidFill>
                  <a:schemeClr val="tx1"/>
                </a:solidFill>
                <a:effectLst/>
                <a:latin typeface="+mn-lt"/>
                <a:ea typeface="+mn-ea"/>
                <a:cs typeface="+mn-cs"/>
              </a:rPr>
              <a:t>Skolas kā daudzfunkcionāla kopienas centra attīstība  pārmaiņas apstākļos 2016. Rīgā;</a:t>
            </a:r>
          </a:p>
          <a:p>
            <a:pPr marL="0" marR="0" indent="0" algn="l" defTabSz="914400" rtl="0" eaLnBrk="1" fontAlgn="auto" latinLnBrk="0" hangingPunct="1">
              <a:lnSpc>
                <a:spcPct val="100000"/>
              </a:lnSpc>
              <a:spcBef>
                <a:spcPts val="0"/>
              </a:spcBef>
              <a:spcAft>
                <a:spcPts val="0"/>
              </a:spcAft>
              <a:buClrTx/>
              <a:buSzTx/>
              <a:buFontTx/>
              <a:buNone/>
              <a:tabLst/>
              <a:defRPr/>
            </a:pPr>
            <a:r>
              <a:rPr lang="lv-LV" sz="1200" kern="1200" dirty="0" smtClean="0">
                <a:solidFill>
                  <a:schemeClr val="tx1"/>
                </a:solidFill>
                <a:effectLst/>
                <a:latin typeface="+mn-lt"/>
                <a:ea typeface="+mn-ea"/>
                <a:cs typeface="+mn-cs"/>
              </a:rPr>
              <a:t>Par skolu kā kopienu</a:t>
            </a:r>
            <a:r>
              <a:rPr lang="lv-LV" sz="1200" kern="1200" baseline="0" dirty="0" smtClean="0">
                <a:solidFill>
                  <a:schemeClr val="tx1"/>
                </a:solidFill>
                <a:effectLst/>
                <a:latin typeface="+mn-lt"/>
                <a:ea typeface="+mn-ea"/>
                <a:cs typeface="+mn-cs"/>
              </a:rPr>
              <a:t> spiež domāt divas nepieciešamības: viena ārēja – lauku mazo skolu pastāvēšana’, - ir jāmeklē jaunas formas skolai, kas ļautu saglabāt sociālo un kultūras vidi pagastā, novadā; Otrs – iekšējas dabas – ir jāmainās skolotāju – skolēnu, vecāku attiecībām – jau sen ir par šauru attiecības «skolotājs – skolēns». Es neatceros laikus, kad neskanētu aicinājumi vecākiem būt arī skolā, bet nekas nemainās gadiem. Taču prakse rāda, ka skolai jābūt kam vairāk nekā, faktiski, nošķirtai akadēmisko zināšanu nodošanas vietai, kurā dominē viens virziens Skolotājs – skolnieks. Pretējo virzienu var ieslēgt tikai tad, kad skola paplašinās, kad tā iziet ārpus gadsimtos iedibinātajiem rāmjiem. </a:t>
            </a:r>
          </a:p>
          <a:p>
            <a:pPr marL="0" marR="0" indent="0" algn="l" defTabSz="914400" rtl="0" eaLnBrk="1" fontAlgn="auto" latinLnBrk="0" hangingPunct="1">
              <a:lnSpc>
                <a:spcPct val="100000"/>
              </a:lnSpc>
              <a:spcBef>
                <a:spcPts val="0"/>
              </a:spcBef>
              <a:spcAft>
                <a:spcPts val="0"/>
              </a:spcAft>
              <a:buClrTx/>
              <a:buSzTx/>
              <a:buFontTx/>
              <a:buNone/>
              <a:tabLst/>
              <a:defRPr/>
            </a:pPr>
            <a:endParaRPr lang="lv-LV"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lv-LV" sz="1200" kern="1200" dirty="0" smtClean="0">
                <a:solidFill>
                  <a:schemeClr val="tx1"/>
                </a:solidFill>
                <a:effectLst/>
                <a:latin typeface="+mn-lt"/>
                <a:ea typeface="+mn-ea"/>
                <a:cs typeface="+mn-cs"/>
              </a:rPr>
              <a:t>Tautskola ir praksē izmēģinājusi visus te minētos aspektus. Piemēram, mēs sadarbojoties ar Latvijas Pieaugušo izglītības centru, esam piesaistījuši pagasta iedzīvotājus dažāda veida apmācībām. Pirms to uzsākām, veicām plašu pētniecību par pagasta ļaužu interesēm, par pagasta ļaužu </a:t>
            </a:r>
            <a:r>
              <a:rPr lang="lv-LV" sz="1200" kern="1200" dirty="0" smtClean="0">
                <a:solidFill>
                  <a:schemeClr val="tx1"/>
                </a:solidFill>
                <a:effectLst/>
                <a:latin typeface="+mn-lt"/>
                <a:ea typeface="+mn-ea"/>
                <a:cs typeface="+mn-cs"/>
              </a:rPr>
              <a:t>cilvēkresursiem </a:t>
            </a:r>
            <a:r>
              <a:rPr lang="lv-LV" sz="1200" kern="1200" dirty="0" smtClean="0">
                <a:solidFill>
                  <a:schemeClr val="tx1"/>
                </a:solidFill>
                <a:effectLst/>
                <a:latin typeface="+mn-lt"/>
                <a:ea typeface="+mn-ea"/>
                <a:cs typeface="+mn-cs"/>
              </a:rPr>
              <a:t>un viņu iespējamo piesaisti </a:t>
            </a:r>
            <a:r>
              <a:rPr lang="lv-LV" sz="1200" kern="1200" dirty="0" err="1" smtClean="0">
                <a:solidFill>
                  <a:schemeClr val="tx1"/>
                </a:solidFill>
                <a:effectLst/>
                <a:latin typeface="+mn-lt"/>
                <a:ea typeface="+mn-ea"/>
                <a:cs typeface="+mn-cs"/>
              </a:rPr>
              <a:t>mužizglītības</a:t>
            </a:r>
            <a:r>
              <a:rPr lang="lv-LV" sz="1200" kern="1200" dirty="0" smtClean="0">
                <a:solidFill>
                  <a:schemeClr val="tx1"/>
                </a:solidFill>
                <a:effectLst/>
                <a:latin typeface="+mn-lt"/>
                <a:ea typeface="+mn-ea"/>
                <a:cs typeface="+mn-cs"/>
              </a:rPr>
              <a:t> organizēšanā.  Vai nu tās tika organizētas ar nolūku</a:t>
            </a:r>
            <a:r>
              <a:rPr lang="lv-LV" sz="1200" kern="1200" baseline="0" dirty="0" smtClean="0">
                <a:solidFill>
                  <a:schemeClr val="tx1"/>
                </a:solidFill>
                <a:effectLst/>
                <a:latin typeface="+mn-lt"/>
                <a:ea typeface="+mn-ea"/>
                <a:cs typeface="+mn-cs"/>
              </a:rPr>
              <a:t> palīdzēt pagasta ļaudīm organizēties saimnieciskai darbībai vai interešu izglītībai amatniecībā, garīgai pilnveidei un dažādu dzīves jomu izzināšanai. Tas viss kādu laiku strādā, līdz nav izsmelts iespējamās piedāvājuma iespējas un nav aptvertas visas iedzīvotāju grupas. Tā kā pagasta nav liels (šobrīd varētu būt ap 500 -600 iedzīvotāju) paiet daži gadi un iedzīvotāju interese pieplok. Bez tam šāda veida nodarbību organizēšana prasa nopietnus </a:t>
            </a:r>
            <a:r>
              <a:rPr lang="lv-LV" sz="1200" kern="1200" baseline="0" dirty="0" err="1" smtClean="0">
                <a:solidFill>
                  <a:schemeClr val="tx1"/>
                </a:solidFill>
                <a:effectLst/>
                <a:latin typeface="+mn-lt"/>
                <a:ea typeface="+mn-ea"/>
                <a:cs typeface="+mn-cs"/>
              </a:rPr>
              <a:t>finansresursus</a:t>
            </a:r>
            <a:r>
              <a:rPr lang="lv-LV" sz="1200" kern="1200" baseline="0" dirty="0" smtClean="0">
                <a:solidFill>
                  <a:schemeClr val="tx1"/>
                </a:solidFill>
                <a:effectLst/>
                <a:latin typeface="+mn-lt"/>
                <a:ea typeface="+mn-ea"/>
                <a:cs typeface="+mn-cs"/>
              </a:rPr>
              <a:t>, kurus ne vienmēr izdodas nosegt ar pašu iedzīvotāju maksājumiem vai kādu projektu naudām (regulāra projektu </a:t>
            </a:r>
            <a:r>
              <a:rPr lang="lv-LV" sz="1200" kern="1200" baseline="0" dirty="0" err="1" smtClean="0">
                <a:solidFill>
                  <a:schemeClr val="tx1"/>
                </a:solidFill>
                <a:effectLst/>
                <a:latin typeface="+mn-lt"/>
                <a:ea typeface="+mn-ea"/>
                <a:cs typeface="+mn-cs"/>
              </a:rPr>
              <a:t>menedžešana</a:t>
            </a:r>
            <a:r>
              <a:rPr lang="lv-LV" sz="1200" kern="1200" baseline="0" dirty="0" smtClean="0">
                <a:solidFill>
                  <a:schemeClr val="tx1"/>
                </a:solidFill>
                <a:effectLst/>
                <a:latin typeface="+mn-lt"/>
                <a:ea typeface="+mn-ea"/>
                <a:cs typeface="+mn-cs"/>
              </a:rPr>
              <a:t> arī prasa savu). Ne reti es nodarbību vadītājus esmu uz nodarbībām vedis ar savu mašīnu un benzīnu – ilgi to nevar darīt. Un tas neattiecas tikai uz manu pieredzi, tāda ir rodama arī kaimiņu pagastu iniciatīvās. </a:t>
            </a:r>
          </a:p>
          <a:p>
            <a:pPr marL="0" marR="0" indent="0" algn="l" defTabSz="914400" rtl="0" eaLnBrk="1" fontAlgn="auto" latinLnBrk="0" hangingPunct="1">
              <a:lnSpc>
                <a:spcPct val="100000"/>
              </a:lnSpc>
              <a:spcBef>
                <a:spcPts val="0"/>
              </a:spcBef>
              <a:spcAft>
                <a:spcPts val="0"/>
              </a:spcAft>
              <a:buClrTx/>
              <a:buSzTx/>
              <a:buFontTx/>
              <a:buNone/>
              <a:tabLst/>
              <a:defRPr/>
            </a:pPr>
            <a:r>
              <a:rPr lang="lv-LV" sz="1200" kern="1200" baseline="0" dirty="0" smtClean="0">
                <a:solidFill>
                  <a:schemeClr val="tx1"/>
                </a:solidFill>
                <a:effectLst/>
                <a:latin typeface="+mn-lt"/>
                <a:ea typeface="+mn-ea"/>
                <a:cs typeface="+mn-cs"/>
              </a:rPr>
              <a:t>Tautskola ir aktīvi iesaistījusies arī pagasta sabiedriskajā  dzīvē: bijām nodibinājuši redkolēģiju un regulāri izdevām pagasta avīzi – arī te bija nepieciešami papildus finansiāli līdzekļi. </a:t>
            </a:r>
          </a:p>
          <a:p>
            <a:pPr marL="0" marR="0" indent="0" algn="l" defTabSz="914400" rtl="0" eaLnBrk="1" fontAlgn="auto" latinLnBrk="0" hangingPunct="1">
              <a:lnSpc>
                <a:spcPct val="100000"/>
              </a:lnSpc>
              <a:spcBef>
                <a:spcPts val="0"/>
              </a:spcBef>
              <a:spcAft>
                <a:spcPts val="0"/>
              </a:spcAft>
              <a:buClrTx/>
              <a:buSzTx/>
              <a:buFontTx/>
              <a:buNone/>
              <a:tabLst/>
              <a:defRPr/>
            </a:pPr>
            <a:r>
              <a:rPr lang="lv-LV" sz="1200" kern="1200" baseline="0" dirty="0" smtClean="0">
                <a:solidFill>
                  <a:schemeClr val="tx1"/>
                </a:solidFill>
                <a:effectLst/>
                <a:latin typeface="+mn-lt"/>
                <a:ea typeface="+mn-ea"/>
                <a:cs typeface="+mn-cs"/>
              </a:rPr>
              <a:t>Cita sabiedriskā aktivitāte saistījās ar Atmodas laika norisēm – mēs bijām faktiskie </a:t>
            </a:r>
            <a:r>
              <a:rPr lang="lv-LV" sz="1200" kern="1200" baseline="0" dirty="0" smtClean="0">
                <a:solidFill>
                  <a:schemeClr val="tx1"/>
                </a:solidFill>
                <a:effectLst/>
                <a:latin typeface="+mn-lt"/>
                <a:ea typeface="+mn-ea"/>
                <a:cs typeface="+mn-cs"/>
              </a:rPr>
              <a:t>iniciatori </a:t>
            </a:r>
            <a:r>
              <a:rPr lang="lv-LV" sz="1200" kern="1200" baseline="0" dirty="0" smtClean="0">
                <a:solidFill>
                  <a:schemeClr val="tx1"/>
                </a:solidFill>
                <a:effectLst/>
                <a:latin typeface="+mn-lt"/>
                <a:ea typeface="+mn-ea"/>
                <a:cs typeface="+mn-cs"/>
              </a:rPr>
              <a:t>tautas frontes nodaļas organizēšanā un visu sabiedrisko aktivitāšu </a:t>
            </a:r>
            <a:r>
              <a:rPr lang="lv-LV" sz="1200" kern="1200" baseline="0" dirty="0" smtClean="0">
                <a:solidFill>
                  <a:schemeClr val="tx1"/>
                </a:solidFill>
                <a:effectLst/>
                <a:latin typeface="+mn-lt"/>
                <a:ea typeface="+mn-ea"/>
                <a:cs typeface="+mn-cs"/>
              </a:rPr>
              <a:t>katalizatori </a:t>
            </a:r>
            <a:r>
              <a:rPr lang="lv-LV" sz="1200" kern="1200" baseline="0" dirty="0" smtClean="0">
                <a:solidFill>
                  <a:schemeClr val="tx1"/>
                </a:solidFill>
                <a:effectLst/>
                <a:latin typeface="+mn-lt"/>
                <a:ea typeface="+mn-ea"/>
                <a:cs typeface="+mn-cs"/>
              </a:rPr>
              <a:t>tajā laikā. </a:t>
            </a:r>
          </a:p>
          <a:p>
            <a:pPr marL="0" marR="0" indent="0" algn="l" defTabSz="914400" rtl="0" eaLnBrk="1" fontAlgn="auto" latinLnBrk="0" hangingPunct="1">
              <a:lnSpc>
                <a:spcPct val="100000"/>
              </a:lnSpc>
              <a:spcBef>
                <a:spcPts val="0"/>
              </a:spcBef>
              <a:spcAft>
                <a:spcPts val="0"/>
              </a:spcAft>
              <a:buClrTx/>
              <a:buSzTx/>
              <a:buFontTx/>
              <a:buNone/>
              <a:tabLst/>
              <a:defRPr/>
            </a:pPr>
            <a:r>
              <a:rPr lang="lv-LV" sz="1200" kern="1200" baseline="0" dirty="0" smtClean="0">
                <a:solidFill>
                  <a:schemeClr val="tx1"/>
                </a:solidFill>
                <a:effectLst/>
                <a:latin typeface="+mn-lt"/>
                <a:ea typeface="+mn-ea"/>
                <a:cs typeface="+mn-cs"/>
              </a:rPr>
              <a:t>Mēs rosinājām pagasta ļaudis tautas gadskārtu ieražu svētku svinēšanai; Lieldienu tradīcijas, Ziemassvētku, Mārtiņdienas, Jāņu svētku organizēšanā; </a:t>
            </a:r>
          </a:p>
          <a:p>
            <a:pPr marL="0" marR="0" indent="0" algn="l" defTabSz="914400" rtl="0" eaLnBrk="1" fontAlgn="auto" latinLnBrk="0" hangingPunct="1">
              <a:lnSpc>
                <a:spcPct val="100000"/>
              </a:lnSpc>
              <a:spcBef>
                <a:spcPts val="0"/>
              </a:spcBef>
              <a:spcAft>
                <a:spcPts val="0"/>
              </a:spcAft>
              <a:buClrTx/>
              <a:buSzTx/>
              <a:buFontTx/>
              <a:buNone/>
              <a:tabLst/>
              <a:defRPr/>
            </a:pPr>
            <a:r>
              <a:rPr lang="lv-LV" sz="1200" kern="1200" baseline="0" dirty="0" smtClean="0">
                <a:solidFill>
                  <a:schemeClr val="tx1"/>
                </a:solidFill>
                <a:effectLst/>
                <a:latin typeface="+mn-lt"/>
                <a:ea typeface="+mn-ea"/>
                <a:cs typeface="+mn-cs"/>
              </a:rPr>
              <a:t>Nerunājot jau nemaz par vasaras nometnēm bērniem. Tātad pieredze bagāta. Kā jau minēju lielākā daļa no iniciatīvām izgaisa, jo pietrūka finanses. </a:t>
            </a:r>
          </a:p>
          <a:p>
            <a:pPr marL="0" marR="0" indent="0" algn="l" defTabSz="914400" rtl="0" eaLnBrk="1" fontAlgn="auto" latinLnBrk="0" hangingPunct="1">
              <a:lnSpc>
                <a:spcPct val="100000"/>
              </a:lnSpc>
              <a:spcBef>
                <a:spcPts val="0"/>
              </a:spcBef>
              <a:spcAft>
                <a:spcPts val="0"/>
              </a:spcAft>
              <a:buClrTx/>
              <a:buSzTx/>
              <a:buFontTx/>
              <a:buNone/>
              <a:tabLst/>
              <a:defRPr/>
            </a:pPr>
            <a:r>
              <a:rPr lang="lv-LV" sz="1200" kern="1200" baseline="0" dirty="0" smtClean="0">
                <a:solidFill>
                  <a:schemeClr val="tx1"/>
                </a:solidFill>
                <a:effectLst/>
                <a:latin typeface="+mn-lt"/>
                <a:ea typeface="+mn-ea"/>
                <a:cs typeface="+mn-cs"/>
              </a:rPr>
              <a:t>Tālāk neiedziļinoties, jāsaka, ka ideja par šāda tipa kopienu-skolu kopumā nav slikta, bet neizturēja laika pārbaudi – nebija ilgtspējīga.</a:t>
            </a:r>
          </a:p>
          <a:p>
            <a:pPr marL="0" marR="0" indent="0" algn="l" defTabSz="914400" rtl="0" eaLnBrk="1" fontAlgn="auto" latinLnBrk="0" hangingPunct="1">
              <a:lnSpc>
                <a:spcPct val="100000"/>
              </a:lnSpc>
              <a:spcBef>
                <a:spcPts val="0"/>
              </a:spcBef>
              <a:spcAft>
                <a:spcPts val="0"/>
              </a:spcAft>
              <a:buClrTx/>
              <a:buSzTx/>
              <a:buFontTx/>
              <a:buNone/>
              <a:tabLst/>
              <a:defRPr/>
            </a:pPr>
            <a:endParaRPr lang="lv-LV"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lv-LV" sz="1200" kern="1200" baseline="0" dirty="0" smtClean="0">
                <a:solidFill>
                  <a:schemeClr val="tx1"/>
                </a:solidFill>
                <a:effectLst/>
                <a:latin typeface="+mn-lt"/>
                <a:ea typeface="+mn-ea"/>
                <a:cs typeface="+mn-cs"/>
              </a:rPr>
              <a:t>Šobrīd ir izveidojusies jauna situācija. </a:t>
            </a:r>
            <a:r>
              <a:rPr lang="lv-LV" baseline="0" dirty="0" smtClean="0"/>
              <a:t>Vārdiem to ir pagrūtu aprakstīt (to var apjaust tikai «klātesamībā», tas svarīgākais paliks nepateikts. Tāpēc pāriešu pie atslēgvārda: </a:t>
            </a:r>
            <a:r>
              <a:rPr lang="lv-LV" b="1" baseline="0" dirty="0" smtClean="0"/>
              <a:t>«klātesamība» </a:t>
            </a:r>
            <a:r>
              <a:rPr lang="lv-LV" baseline="0" dirty="0" smtClean="0"/>
              <a:t>– manuprāt, tas skaidro jauno situāciju un to, beigu beigās, ilustrēšu ar ainiņām no tautskolas dzīves. </a:t>
            </a:r>
            <a:endParaRPr lang="lv-LV"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lv-LV"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lv-LV"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lv-LV"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lv-LV"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lv-LV" dirty="0" smtClean="0"/>
          </a:p>
          <a:p>
            <a:endParaRPr lang="lv-LV" dirty="0"/>
          </a:p>
        </p:txBody>
      </p:sp>
      <p:sp>
        <p:nvSpPr>
          <p:cNvPr id="4" name="Slide Number Placeholder 3"/>
          <p:cNvSpPr>
            <a:spLocks noGrp="1"/>
          </p:cNvSpPr>
          <p:nvPr>
            <p:ph type="sldNum" sz="quarter" idx="10"/>
          </p:nvPr>
        </p:nvSpPr>
        <p:spPr/>
        <p:txBody>
          <a:bodyPr/>
          <a:lstStyle/>
          <a:p>
            <a:fld id="{CD28742F-0F46-4DDA-8B54-B53F7EFDC92A}" type="slidenum">
              <a:rPr lang="lv-LV" smtClean="0"/>
              <a:t>3</a:t>
            </a:fld>
            <a:endParaRPr lang="lv-LV"/>
          </a:p>
        </p:txBody>
      </p:sp>
    </p:spTree>
    <p:extLst>
      <p:ext uri="{BB962C8B-B14F-4D97-AF65-F5344CB8AC3E}">
        <p14:creationId xmlns:p14="http://schemas.microsoft.com/office/powerpoint/2010/main" val="2964061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v-LV" sz="1200" dirty="0" smtClean="0">
              <a:effectLst/>
              <a:latin typeface="Times New Roman"/>
              <a:ea typeface="Calibri"/>
            </a:endParaRPr>
          </a:p>
          <a:p>
            <a:r>
              <a:rPr lang="lv-LV" sz="1200" kern="1200" dirty="0" smtClean="0">
                <a:solidFill>
                  <a:schemeClr val="tx1"/>
                </a:solidFill>
                <a:effectLst/>
                <a:latin typeface="+mn-lt"/>
                <a:ea typeface="+mn-ea"/>
                <a:cs typeface="+mn-cs"/>
              </a:rPr>
              <a:t>Klātesamības metafizika izmanto pretmetus: doma-zīme, apzīmējums- apzīmējamais; </a:t>
            </a:r>
          </a:p>
          <a:p>
            <a:endParaRPr lang="lv-LV" sz="1200" kern="120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Var izšķirt dažādus «klātesamības» līmeņus:</a:t>
            </a:r>
          </a:p>
          <a:p>
            <a:pPr marL="0" indent="0">
              <a:buNone/>
            </a:pPr>
            <a:endParaRPr lang="lv-LV" sz="1200" dirty="0" smtClean="0">
              <a:solidFill>
                <a:srgbClr val="0070C0"/>
              </a:solidFill>
              <a:effectLst/>
              <a:latin typeface="Times New Roman"/>
              <a:ea typeface="Calibri"/>
            </a:endParaRPr>
          </a:p>
          <a:p>
            <a:pPr marL="228600" indent="-228600">
              <a:buAutoNum type="arabicPeriod"/>
            </a:pPr>
            <a:r>
              <a:rPr lang="lv-LV" sz="1200" dirty="0" smtClean="0">
                <a:solidFill>
                  <a:srgbClr val="0070C0"/>
                </a:solidFill>
                <a:effectLst/>
                <a:latin typeface="Times New Roman"/>
                <a:ea typeface="Calibri"/>
              </a:rPr>
              <a:t>Klātesamība, esot klāt kaut kam ārējam (vai otrādi: ārējais ir klāt), kaut kam ārpus mums, kaut kam kas stāv “malā” bet esi tam blakus. Vienkārši blakus pat neuztverot šo blakus esošo, tas ir, esmu pasīvā stāvoklī pret kaut ko, kas ir klāt jeb blakus. Piemēram,</a:t>
            </a:r>
            <a:r>
              <a:rPr lang="lv-LV" sz="1200" baseline="0" dirty="0" smtClean="0">
                <a:solidFill>
                  <a:srgbClr val="0070C0"/>
                </a:solidFill>
                <a:effectLst/>
                <a:latin typeface="Times New Roman"/>
                <a:ea typeface="Calibri"/>
              </a:rPr>
              <a:t> tas varētu būt jebkurš skolas vides elements – tu vari viņu pat neredzēt nedzirdēt;</a:t>
            </a:r>
            <a:endParaRPr lang="lv-LV" sz="1200" dirty="0" smtClean="0">
              <a:solidFill>
                <a:srgbClr val="0070C0"/>
              </a:solidFill>
              <a:effectLst/>
              <a:latin typeface="Times New Roman"/>
              <a:ea typeface="Calibri"/>
            </a:endParaRPr>
          </a:p>
          <a:p>
            <a:pPr marL="228600" indent="-228600">
              <a:buAutoNum type="arabicPeriod"/>
            </a:pPr>
            <a:r>
              <a:rPr lang="lv-LV" sz="1200" dirty="0" smtClean="0">
                <a:solidFill>
                  <a:srgbClr val="0070C0"/>
                </a:solidFill>
                <a:effectLst/>
                <a:latin typeface="Times New Roman"/>
                <a:ea typeface="Calibri"/>
              </a:rPr>
              <a:t>Nākošais «klātesamības» līmenis varētu raksturoties kā aktīva blakus būšana, kā kaut kāda iespaida uztvērējs, kaut kādu signālu uzvērējs, kuri nāk no klātesošā. Tu to saredzi, sadzirdi.</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lv-LV" sz="1200" dirty="0" smtClean="0">
                <a:solidFill>
                  <a:srgbClr val="0070C0"/>
                </a:solidFill>
                <a:effectLst/>
                <a:latin typeface="Times New Roman"/>
                <a:ea typeface="Calibri"/>
              </a:rPr>
              <a:t>Vēl par «klātesamību» varētu runāt tādā izpratnē, kā tāda kā dziļāka klātbūtne kaut kam, kas manī jau ir. Šāda klātesamība rodas tikai tad, ja ir “saderība”, </a:t>
            </a:r>
            <a:r>
              <a:rPr lang="lv-LV" sz="1200" baseline="0" dirty="0" smtClean="0">
                <a:solidFill>
                  <a:srgbClr val="0070C0"/>
                </a:solidFill>
                <a:effectLst/>
                <a:latin typeface="Times New Roman"/>
                <a:ea typeface="Calibri"/>
              </a:rPr>
              <a:t> «</a:t>
            </a:r>
            <a:r>
              <a:rPr lang="lv-LV" sz="1200" dirty="0" smtClean="0">
                <a:solidFill>
                  <a:srgbClr val="0070C0"/>
                </a:solidFill>
                <a:effectLst/>
                <a:latin typeface="Times New Roman"/>
                <a:ea typeface="Calibri"/>
              </a:rPr>
              <a:t>piederība”. Ja nesaderu, tad nevar runāt par «klātesamību». Piemēram, ja skolēnā nav matemātisko dotību, viņš nav «klātesošs», viņš tai matemātikai stāv blakus, ārpus tās. Pavērosim skolēnu, kurš nav «klātesošs» matemātikas nodarbībā, - viņš neko nedzird no tā, ko sakām, viņš ir «promesošs», bet </a:t>
            </a:r>
            <a:r>
              <a:rPr lang="lv-LV" sz="1200" b="1" dirty="0" smtClean="0">
                <a:solidFill>
                  <a:srgbClr val="0070C0"/>
                </a:solidFill>
                <a:effectLst/>
                <a:latin typeface="Times New Roman"/>
                <a:ea typeface="Calibri"/>
              </a:rPr>
              <a:t>dziļi</a:t>
            </a:r>
            <a:r>
              <a:rPr lang="lv-LV" sz="1200" dirty="0" smtClean="0">
                <a:solidFill>
                  <a:srgbClr val="0070C0"/>
                </a:solidFill>
                <a:effectLst/>
                <a:latin typeface="Times New Roman"/>
                <a:ea typeface="Calibri"/>
              </a:rPr>
              <a:t> «klātesošs» kaut kam iekšējam.</a:t>
            </a:r>
            <a:endParaRPr lang="lv-LV" sz="1200" dirty="0" smtClean="0">
              <a:effectLst/>
              <a:latin typeface="Times New Roman"/>
              <a:ea typeface="Calibri"/>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lv-LV" sz="1200" dirty="0" smtClean="0">
                <a:solidFill>
                  <a:srgbClr val="0070C0"/>
                </a:solidFill>
                <a:effectLst/>
                <a:latin typeface="Times New Roman"/>
                <a:ea typeface="Calibri"/>
              </a:rPr>
              <a:t>Vēl  varam runāt par tādu «klātesamību» , kurā esmu emocionāli saistīts.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lv-LV" sz="1200" dirty="0" smtClean="0">
                <a:solidFill>
                  <a:srgbClr val="0070C0"/>
                </a:solidFill>
                <a:effectLst/>
                <a:latin typeface="Times New Roman"/>
              </a:rPr>
              <a:t>Par visdziļāko  «klātesamību»  varētu nosaukt </a:t>
            </a:r>
            <a:r>
              <a:rPr lang="lv-LV" sz="1200" dirty="0" smtClean="0">
                <a:solidFill>
                  <a:schemeClr val="tx1"/>
                </a:solidFill>
                <a:effectLst/>
                <a:latin typeface="+mn-lt"/>
              </a:rPr>
              <a:t>t</a:t>
            </a:r>
            <a:r>
              <a:rPr lang="lv-LV" dirty="0" smtClean="0"/>
              <a:t>ranscendentālo.  Interesanti, ka pats «klātesamības» vārds latviešu valodā salikts no diviem nozīmīgiem vārdiem: </a:t>
            </a:r>
            <a:r>
              <a:rPr lang="lv-LV" b="1" dirty="0" smtClean="0"/>
              <a:t>klāt un esamība</a:t>
            </a:r>
            <a:r>
              <a:rPr lang="lv-LV" dirty="0" smtClean="0"/>
              <a:t>, kas jau norāda uz tā transcendentālo</a:t>
            </a:r>
            <a:r>
              <a:rPr lang="lv-LV" baseline="0" dirty="0" smtClean="0"/>
              <a:t> raksturu.</a:t>
            </a:r>
          </a:p>
          <a:p>
            <a:pPr marL="0" marR="0" indent="0" algn="l" defTabSz="914400" rtl="0" eaLnBrk="1" fontAlgn="auto" latinLnBrk="0" hangingPunct="1">
              <a:lnSpc>
                <a:spcPct val="100000"/>
              </a:lnSpc>
              <a:spcBef>
                <a:spcPts val="0"/>
              </a:spcBef>
              <a:spcAft>
                <a:spcPts val="0"/>
              </a:spcAft>
              <a:buClrTx/>
              <a:buSzTx/>
              <a:buFontTx/>
              <a:buNone/>
              <a:tabLst/>
              <a:defRPr/>
            </a:pPr>
            <a:endParaRPr lang="lv-LV" sz="1200" baseline="0" dirty="0" smtClean="0">
              <a:solidFill>
                <a:srgbClr val="0070C0"/>
              </a:solidFill>
              <a:effectLst/>
              <a:latin typeface="Times New Roman"/>
              <a:ea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lv-LV" sz="1200" dirty="0" smtClean="0">
                <a:solidFill>
                  <a:srgbClr val="0070C0"/>
                </a:solidFill>
                <a:effectLst/>
                <a:latin typeface="Times New Roman"/>
                <a:ea typeface="Calibri"/>
              </a:rPr>
              <a:t> Es domāju, ka «saderība» ar kaut ko neveidojas kaut kādā mūža, bet tā ir vienkārši </a:t>
            </a:r>
            <a:r>
              <a:rPr lang="lv-LV" sz="1200" b="1" dirty="0" smtClean="0">
                <a:solidFill>
                  <a:srgbClr val="0070C0"/>
                </a:solidFill>
                <a:effectLst/>
                <a:latin typeface="Times New Roman"/>
                <a:ea typeface="Calibri"/>
              </a:rPr>
              <a:t>Visa, Kas Ir </a:t>
            </a:r>
            <a:r>
              <a:rPr lang="lv-LV" sz="1200" dirty="0" smtClean="0">
                <a:solidFill>
                  <a:srgbClr val="0070C0"/>
                </a:solidFill>
                <a:effectLst/>
                <a:latin typeface="Times New Roman"/>
                <a:ea typeface="Calibri"/>
              </a:rPr>
              <a:t>radniecība ar indivīdu – </a:t>
            </a:r>
            <a:r>
              <a:rPr lang="lv-LV" sz="1200" b="1" dirty="0" smtClean="0">
                <a:solidFill>
                  <a:srgbClr val="0070C0"/>
                </a:solidFill>
                <a:effectLst/>
                <a:latin typeface="Times New Roman"/>
                <a:ea typeface="Calibri"/>
              </a:rPr>
              <a:t>VISS,</a:t>
            </a:r>
            <a:r>
              <a:rPr lang="lv-LV" sz="1200" b="1" baseline="0" dirty="0" smtClean="0">
                <a:solidFill>
                  <a:srgbClr val="0070C0"/>
                </a:solidFill>
                <a:effectLst/>
                <a:latin typeface="Times New Roman"/>
                <a:ea typeface="Calibri"/>
              </a:rPr>
              <a:t> KAS IR </a:t>
            </a:r>
            <a:r>
              <a:rPr lang="lv-LV" sz="1200" baseline="0" dirty="0" err="1" smtClean="0">
                <a:solidFill>
                  <a:srgbClr val="0070C0"/>
                </a:solidFill>
                <a:effectLst/>
                <a:latin typeface="Times New Roman"/>
                <a:ea typeface="Calibri"/>
              </a:rPr>
              <a:t>ir</a:t>
            </a:r>
            <a:r>
              <a:rPr lang="lv-LV" sz="1200" baseline="0" dirty="0" smtClean="0">
                <a:solidFill>
                  <a:srgbClr val="0070C0"/>
                </a:solidFill>
                <a:effectLst/>
                <a:latin typeface="Times New Roman"/>
                <a:ea typeface="Calibri"/>
              </a:rPr>
              <a:t> jau cilvēkā tādā kā latentā formā, kā iespējamība. </a:t>
            </a:r>
            <a:r>
              <a:rPr lang="lv-LV" sz="1200" dirty="0" smtClean="0">
                <a:solidFill>
                  <a:srgbClr val="0070C0"/>
                </a:solidFill>
                <a:effectLst/>
                <a:latin typeface="Times New Roman"/>
                <a:ea typeface="Calibri"/>
              </a:rPr>
              <a:t>Ja būtu citādi cilvēks nesaderētu ar Esamību. Un tikai tāpēc </a:t>
            </a:r>
            <a:r>
              <a:rPr lang="lv-LV" sz="1200" b="1" dirty="0" smtClean="0">
                <a:solidFill>
                  <a:srgbClr val="0070C0"/>
                </a:solidFill>
                <a:effectLst/>
                <a:latin typeface="Times New Roman"/>
                <a:ea typeface="Calibri"/>
              </a:rPr>
              <a:t>Esamība</a:t>
            </a:r>
            <a:r>
              <a:rPr lang="lv-LV" sz="1200" dirty="0" smtClean="0">
                <a:solidFill>
                  <a:srgbClr val="0070C0"/>
                </a:solidFill>
                <a:effectLst/>
                <a:latin typeface="Times New Roman"/>
                <a:ea typeface="Calibri"/>
              </a:rPr>
              <a:t> var caur cilvēku eksponēties, parādīties, atklāties.</a:t>
            </a:r>
          </a:p>
          <a:p>
            <a:endParaRPr lang="lv-LV" sz="1200" kern="120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Šobrīd izziņas process attīstās virzībā </a:t>
            </a:r>
            <a:r>
              <a:rPr lang="lv-LV" sz="1200" b="1" kern="1200" dirty="0" smtClean="0">
                <a:solidFill>
                  <a:schemeClr val="tx1"/>
                </a:solidFill>
                <a:effectLst/>
                <a:latin typeface="+mn-lt"/>
                <a:ea typeface="+mn-ea"/>
                <a:cs typeface="+mn-cs"/>
              </a:rPr>
              <a:t>no zīmes uz nozīmi</a:t>
            </a:r>
            <a:r>
              <a:rPr lang="lv-LV" sz="1200" kern="1200" dirty="0" smtClean="0">
                <a:solidFill>
                  <a:schemeClr val="tx1"/>
                </a:solidFill>
                <a:effectLst/>
                <a:latin typeface="+mn-lt"/>
                <a:ea typeface="+mn-ea"/>
                <a:cs typeface="+mn-cs"/>
              </a:rPr>
              <a:t>, no apzīmējuma uz apzīmējamo. Ir pieņemts, ka primārā ir “nozīme”. </a:t>
            </a:r>
            <a:r>
              <a:rPr lang="lv-LV" sz="1200" dirty="0" smtClean="0">
                <a:effectLst/>
                <a:latin typeface="Times New Roman"/>
                <a:ea typeface="Calibri"/>
              </a:rPr>
              <a:t>Apzīmējumā nav apzīmējamais – tas ir promesošs. </a:t>
            </a:r>
          </a:p>
          <a:p>
            <a:r>
              <a:rPr lang="lv-LV" sz="1200" kern="1200" dirty="0" smtClean="0">
                <a:solidFill>
                  <a:schemeClr val="tx1"/>
                </a:solidFill>
                <a:effectLst/>
                <a:latin typeface="+mn-lt"/>
                <a:ea typeface="+mn-ea"/>
                <a:cs typeface="+mn-cs"/>
              </a:rPr>
              <a:t>Valoda, raksta </a:t>
            </a:r>
            <a:r>
              <a:rPr lang="lv-LV" sz="1200" kern="1200" dirty="0" err="1" smtClean="0">
                <a:solidFill>
                  <a:schemeClr val="tx1"/>
                </a:solidFill>
                <a:effectLst/>
                <a:latin typeface="+mn-lt"/>
                <a:ea typeface="+mn-ea"/>
                <a:cs typeface="+mn-cs"/>
              </a:rPr>
              <a:t>Maslovs</a:t>
            </a:r>
            <a:r>
              <a:rPr lang="lv-LV" sz="1200" kern="1200" dirty="0" smtClean="0">
                <a:solidFill>
                  <a:schemeClr val="tx1"/>
                </a:solidFill>
                <a:effectLst/>
                <a:latin typeface="+mn-lt"/>
                <a:ea typeface="+mn-ea"/>
                <a:cs typeface="+mn-cs"/>
              </a:rPr>
              <a:t> (</a:t>
            </a:r>
            <a:r>
              <a:rPr lang="lv-LV" sz="1200" kern="1200" dirty="0" err="1" smtClean="0">
                <a:solidFill>
                  <a:schemeClr val="tx1"/>
                </a:solidFill>
                <a:effectLst/>
                <a:latin typeface="+mn-lt"/>
                <a:ea typeface="+mn-ea"/>
                <a:cs typeface="+mn-cs"/>
              </a:rPr>
              <a:t>Маслоу</a:t>
            </a:r>
            <a:r>
              <a:rPr lang="lv-LV" sz="1200" kern="1200" dirty="0" smtClean="0">
                <a:solidFill>
                  <a:schemeClr val="tx1"/>
                </a:solidFill>
                <a:effectLst/>
                <a:latin typeface="+mn-lt"/>
                <a:ea typeface="+mn-ea"/>
                <a:cs typeface="+mn-cs"/>
              </a:rPr>
              <a:t>, 1997), nav adekvāta, un nevaram ar to aprakstīt realitāti, viņš spriež, ka aiz jebkuras abstrakcijas paliek liela daļa patiesības. Abstrakcija neatstāj vietu konkrētajam, dzīviem pārdzīvojumam, īpaši subjektīvajās norisēs. Viņaprāt, abstraktā domāšana ir maksimāli vienkāršota pasaules izziņas forma. </a:t>
            </a:r>
          </a:p>
          <a:p>
            <a:endParaRPr lang="lv-LV" sz="1200" kern="1200" dirty="0" smtClean="0">
              <a:solidFill>
                <a:schemeClr val="tx1"/>
              </a:solidFill>
              <a:effectLst/>
              <a:latin typeface="+mn-lt"/>
              <a:ea typeface="+mn-ea"/>
              <a:cs typeface="+mn-cs"/>
            </a:endParaRPr>
          </a:p>
          <a:p>
            <a:r>
              <a:rPr lang="lv-LV" sz="1200" dirty="0" smtClean="0">
                <a:effectLst/>
                <a:latin typeface="Times New Roman"/>
                <a:ea typeface="Calibri"/>
              </a:rPr>
              <a:t>Laicīgā kultūra šobrīd ir pazaudējusi visu, kas saistīts ar šo transcendentālo «klātesamības» izpratni – domāšana jēdzienos nespēj aprakstīt visu mūsu eksistenci.</a:t>
            </a:r>
            <a:r>
              <a:rPr lang="lv-LV" sz="1200" kern="1200" dirty="0" smtClean="0">
                <a:solidFill>
                  <a:schemeClr val="tx1"/>
                </a:solidFill>
                <a:effectLst/>
                <a:latin typeface="+mn-lt"/>
                <a:ea typeface="+mn-ea"/>
                <a:cs typeface="+mn-cs"/>
              </a:rPr>
              <a:t> </a:t>
            </a:r>
            <a:r>
              <a:rPr lang="lv-LV" sz="1200" dirty="0" smtClean="0">
                <a:effectLst/>
                <a:latin typeface="Times New Roman"/>
                <a:ea typeface="Calibri"/>
              </a:rPr>
              <a:t> </a:t>
            </a:r>
            <a:endParaRPr lang="lv-LV" sz="1200" kern="1200" dirty="0" smtClean="0">
              <a:solidFill>
                <a:schemeClr val="tx1"/>
              </a:solidFill>
              <a:effectLst/>
              <a:latin typeface="+mn-lt"/>
              <a:ea typeface="+mn-ea"/>
              <a:cs typeface="+mn-cs"/>
            </a:endParaRPr>
          </a:p>
          <a:p>
            <a:pPr marL="0" indent="0">
              <a:buNone/>
            </a:pPr>
            <a:endParaRPr lang="lv-LV" sz="1200" dirty="0" smtClean="0">
              <a:solidFill>
                <a:srgbClr val="0070C0"/>
              </a:solidFill>
              <a:effectLst/>
              <a:latin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lv-LV" sz="1200" kern="1200" dirty="0" smtClean="0">
                <a:solidFill>
                  <a:schemeClr val="tx1"/>
                </a:solidFill>
                <a:effectLst/>
                <a:latin typeface="+mn-lt"/>
                <a:ea typeface="+mn-ea"/>
                <a:cs typeface="+mn-cs"/>
              </a:rPr>
              <a:t>Laikmetīgā izglītība būtu orientējama ne tikai </a:t>
            </a:r>
            <a:r>
              <a:rPr lang="lv-LV" sz="1200" b="1" kern="1200" dirty="0" smtClean="0">
                <a:solidFill>
                  <a:schemeClr val="tx1"/>
                </a:solidFill>
                <a:effectLst/>
                <a:latin typeface="+mn-lt"/>
                <a:ea typeface="+mn-ea"/>
                <a:cs typeface="+mn-cs"/>
              </a:rPr>
              <a:t>uz zināšanu nodošanu</a:t>
            </a:r>
            <a:r>
              <a:rPr lang="lv-LV" sz="1200" kern="1200" dirty="0" smtClean="0">
                <a:solidFill>
                  <a:schemeClr val="tx1"/>
                </a:solidFill>
                <a:effectLst/>
                <a:latin typeface="+mn-lt"/>
                <a:ea typeface="+mn-ea"/>
                <a:cs typeface="+mn-cs"/>
              </a:rPr>
              <a:t>, bet arī uz «</a:t>
            </a:r>
            <a:r>
              <a:rPr lang="lv-LV" sz="1200" b="1" kern="1200" dirty="0" smtClean="0">
                <a:solidFill>
                  <a:schemeClr val="tx1"/>
                </a:solidFill>
                <a:effectLst/>
                <a:latin typeface="+mn-lt"/>
                <a:ea typeface="+mn-ea"/>
                <a:cs typeface="+mn-cs"/>
              </a:rPr>
              <a:t>klātesamības» aktiem.  </a:t>
            </a:r>
            <a:r>
              <a:rPr lang="lv-LV" sz="1200" kern="1200" dirty="0" smtClean="0">
                <a:solidFill>
                  <a:schemeClr val="tx1"/>
                </a:solidFill>
                <a:effectLst/>
                <a:latin typeface="+mn-lt"/>
                <a:ea typeface="+mn-ea"/>
                <a:cs typeface="+mn-cs"/>
              </a:rPr>
              <a:t>– izglītībā  ir,</a:t>
            </a:r>
            <a:r>
              <a:rPr lang="lv-LV" sz="1200" kern="1200" baseline="0" dirty="0" smtClean="0">
                <a:solidFill>
                  <a:schemeClr val="tx1"/>
                </a:solidFill>
                <a:effectLst/>
                <a:latin typeface="+mn-lt"/>
                <a:ea typeface="+mn-ea"/>
                <a:cs typeface="+mn-cs"/>
              </a:rPr>
              <a:t> a</a:t>
            </a:r>
            <a:r>
              <a:rPr lang="lv-LV" sz="1200" dirty="0" smtClean="0">
                <a:solidFill>
                  <a:srgbClr val="0070C0"/>
                </a:solidFill>
                <a:effectLst/>
                <a:latin typeface="Times New Roman"/>
              </a:rPr>
              <a:t>cīmredzams,</a:t>
            </a:r>
            <a:r>
              <a:rPr lang="lv-LV" sz="1200" baseline="0" dirty="0" smtClean="0">
                <a:solidFill>
                  <a:srgbClr val="0070C0"/>
                </a:solidFill>
                <a:effectLst/>
                <a:latin typeface="Times New Roman"/>
              </a:rPr>
              <a:t> jāveido tāda vide, kurā ritmiski mainās divi izziņas veidi; «Zīmju» un «klātesamība» - līdzīgi rīkoties iesaka pieminētā U-teorija.</a:t>
            </a:r>
          </a:p>
          <a:p>
            <a:pPr marL="0" marR="0" indent="0" algn="l" defTabSz="914400" rtl="0" eaLnBrk="1" fontAlgn="auto" latinLnBrk="0" hangingPunct="1">
              <a:lnSpc>
                <a:spcPct val="100000"/>
              </a:lnSpc>
              <a:spcBef>
                <a:spcPts val="0"/>
              </a:spcBef>
              <a:spcAft>
                <a:spcPts val="0"/>
              </a:spcAft>
              <a:buClrTx/>
              <a:buSzTx/>
              <a:buFontTx/>
              <a:buNone/>
              <a:tabLst/>
              <a:defRPr/>
            </a:pPr>
            <a:endParaRPr lang="lv-LV" sz="1200" baseline="0" dirty="0" smtClean="0">
              <a:solidFill>
                <a:srgbClr val="0070C0"/>
              </a:solidFill>
              <a:effectLst/>
              <a:latin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lv-LV" sz="1200" dirty="0" smtClean="0">
              <a:solidFill>
                <a:srgbClr val="0070C0"/>
              </a:solidFill>
              <a:effectLst/>
              <a:latin typeface="Times New Roman"/>
              <a:ea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lv-LV" sz="1200" dirty="0" smtClean="0">
              <a:solidFill>
                <a:srgbClr val="0070C0"/>
              </a:solidFill>
              <a:effectLst/>
              <a:latin typeface="Times New Roman"/>
              <a:ea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lv-LV" sz="1200" i="1" kern="1200" dirty="0" smtClean="0">
              <a:solidFill>
                <a:schemeClr val="tx1"/>
              </a:solidFill>
              <a:effectLst/>
              <a:latin typeface="+mn-lt"/>
              <a:ea typeface="+mn-ea"/>
              <a:cs typeface="+mn-cs"/>
            </a:endParaRPr>
          </a:p>
          <a:p>
            <a:pPr marL="0" indent="0">
              <a:buNone/>
            </a:pPr>
            <a:endParaRPr lang="lv-LV" dirty="0"/>
          </a:p>
        </p:txBody>
      </p:sp>
      <p:sp>
        <p:nvSpPr>
          <p:cNvPr id="4" name="Slide Number Placeholder 3"/>
          <p:cNvSpPr>
            <a:spLocks noGrp="1"/>
          </p:cNvSpPr>
          <p:nvPr>
            <p:ph type="sldNum" sz="quarter" idx="10"/>
          </p:nvPr>
        </p:nvSpPr>
        <p:spPr/>
        <p:txBody>
          <a:bodyPr/>
          <a:lstStyle/>
          <a:p>
            <a:fld id="{CD28742F-0F46-4DDA-8B54-B53F7EFDC92A}" type="slidenum">
              <a:rPr lang="lv-LV" smtClean="0"/>
              <a:t>4</a:t>
            </a:fld>
            <a:endParaRPr lang="lv-LV"/>
          </a:p>
        </p:txBody>
      </p:sp>
    </p:spTree>
    <p:extLst>
      <p:ext uri="{BB962C8B-B14F-4D97-AF65-F5344CB8AC3E}">
        <p14:creationId xmlns:p14="http://schemas.microsoft.com/office/powerpoint/2010/main" val="1648736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Šodien pati dzīve, ja nesteidzina notikumus un ļauj noritēt lietām dabīgā kārtā, tautskolā</a:t>
            </a:r>
            <a:r>
              <a:rPr lang="lv-LV" baseline="0" dirty="0" smtClean="0"/>
              <a:t> sāk veidot pavisam cita veida attiecības – tās neveidojas uz teorētisku apsvērumu pamatiem par to kā būtu labāk, bet izaug it kā pašas no sevis. Uzreiz tomēr jāpiebilst, ka tāds </a:t>
            </a:r>
            <a:r>
              <a:rPr lang="lv-LV" b="1" baseline="0" dirty="0" smtClean="0"/>
              <a:t>miglains</a:t>
            </a:r>
            <a:r>
              <a:rPr lang="lv-LV" baseline="0" dirty="0" smtClean="0"/>
              <a:t> </a:t>
            </a:r>
            <a:r>
              <a:rPr lang="lv-LV" b="1" baseline="0" dirty="0" smtClean="0"/>
              <a:t>tēls</a:t>
            </a:r>
            <a:r>
              <a:rPr lang="lv-LV" baseline="0" dirty="0" smtClean="0"/>
              <a:t> par to, kas šobrīd tikai top, mums bija jau divdesmit gadus atpakaļ. </a:t>
            </a:r>
          </a:p>
          <a:p>
            <a:r>
              <a:rPr lang="lv-LV" baseline="0" dirty="0" smtClean="0"/>
              <a:t>Kopienu vienkārši ieraudzīju: Pēkšņi tautskolā «nokrita» vairākas ģimenes vienlaicīgi – no Rīgas, Pierīgas no Ērgļiem, Vecpiebalgas, Cēsīm. Iedomājaties situāciju, kad skolā vienlaicīgi ierodas ģimenes ar dažāda vecuma bērniņiem, arī tādiem, kuri vēl neprot runāt, bet skaļi kaut ko izkliedz. Rosība tautskolā ir visas 24 stundas, jo vecāki nevar katru dienu izbraukāt un izvadāt bērnus no un uz savām dzīves vietām – viņi saved sadzīvei nepieciešamo, piemēro sadzīvei un mācībām telpas, pārvelk pat krēslus ar jaunu audeklu, sakārto tualešu telpas un saskanīgi dara visu, lai ir omulīgi un mājīgi. Ēdam kopā – ģimenes pārmaiņus gatavo pusdienas; kopā kopjam telpas, uzturam kārtību. Pirmos mēnešus es ar bažām gāju katru dienu uz skolu, jo baidījos, ka viņu entuziasms pierims. Manas bažas ir bijušas veltīgas – nu jau vairāki mēneši un aktivitāte nemazinās. Daži vecāki pat kļuvuši par skolotājiem. Tautskolas paspārnē viņi ir izveidojuši bērnu un jauniešu centru pagasta bērniem. Daži jau paspējuši pārdot savus dzīvokļus un deklarēties Drustos. </a:t>
            </a:r>
          </a:p>
          <a:p>
            <a:endParaRPr lang="lv-LV" baseline="0" dirty="0" smtClean="0"/>
          </a:p>
        </p:txBody>
      </p:sp>
      <p:sp>
        <p:nvSpPr>
          <p:cNvPr id="4" name="Slide Number Placeholder 3"/>
          <p:cNvSpPr>
            <a:spLocks noGrp="1"/>
          </p:cNvSpPr>
          <p:nvPr>
            <p:ph type="sldNum" sz="quarter" idx="10"/>
          </p:nvPr>
        </p:nvSpPr>
        <p:spPr/>
        <p:txBody>
          <a:bodyPr/>
          <a:lstStyle/>
          <a:p>
            <a:fld id="{CD28742F-0F46-4DDA-8B54-B53F7EFDC92A}" type="slidenum">
              <a:rPr lang="lv-LV" smtClean="0"/>
              <a:t>5</a:t>
            </a:fld>
            <a:endParaRPr lang="lv-LV"/>
          </a:p>
        </p:txBody>
      </p:sp>
    </p:spTree>
    <p:extLst>
      <p:ext uri="{BB962C8B-B14F-4D97-AF65-F5344CB8AC3E}">
        <p14:creationId xmlns:p14="http://schemas.microsoft.com/office/powerpoint/2010/main" val="4283374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v-LV"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lv-LV" baseline="0" dirty="0" smtClean="0"/>
              <a:t>Tad, kad matemātikas nodarbības laikā, skaļi sevi pieteikdams, ieskrēja divgadīgs puika un ierausās man klēpī, es pirmajā brīdi apmulsu, bet sapratu, ka tikai laiks parādīs kā rīkoties, kā organizēt darbu jaunajā situācijā.</a:t>
            </a:r>
          </a:p>
          <a:p>
            <a:pPr marL="0" marR="0" indent="0" algn="l" defTabSz="914400" rtl="0" eaLnBrk="1" fontAlgn="auto" latinLnBrk="0" hangingPunct="1">
              <a:lnSpc>
                <a:spcPct val="100000"/>
              </a:lnSpc>
              <a:spcBef>
                <a:spcPts val="0"/>
              </a:spcBef>
              <a:spcAft>
                <a:spcPts val="0"/>
              </a:spcAft>
              <a:buClrTx/>
              <a:buSzTx/>
              <a:buFontTx/>
              <a:buNone/>
              <a:tabLst/>
              <a:defRPr/>
            </a:pPr>
            <a:r>
              <a:rPr lang="lv-LV" baseline="0" dirty="0" smtClean="0"/>
              <a:t>Šī un citu «mazo «piedalīšanās mācību stundās, kopā ar skolas vecuma bērniem, prasa īpašu sarunu, bet no «klātesamības» ideju puses, tas ir nenovērtējams fakts. Nenovērtējams ne tikai mazulim, viņa izaugsmei, bet arī lielajiem bērniem. Piemēram, man viena meitenīte mācās jau 7 klasē, bet viņai nav ne māsu ne brāļu. Nu viņa gūst jaunu pieredzi, jaunās attiecībās, - viņa izskatās laimīga un ar prieku pieņem mīlestību kuru mazie dāvā. </a:t>
            </a:r>
          </a:p>
          <a:p>
            <a:pPr marL="0" marR="0" indent="0" algn="l" defTabSz="914400" rtl="0" eaLnBrk="1" fontAlgn="auto" latinLnBrk="0" hangingPunct="1">
              <a:lnSpc>
                <a:spcPct val="100000"/>
              </a:lnSpc>
              <a:spcBef>
                <a:spcPts val="0"/>
              </a:spcBef>
              <a:spcAft>
                <a:spcPts val="0"/>
              </a:spcAft>
              <a:buClrTx/>
              <a:buSzTx/>
              <a:buFontTx/>
              <a:buNone/>
              <a:tabLst/>
              <a:defRPr/>
            </a:pPr>
            <a:endParaRPr lang="lv-LV"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lv-LV" baseline="0" dirty="0" smtClean="0"/>
              <a:t>Esam  vienojušies par «atvērto Durvju» principiem un mazie, pie noteiktiem apstākļiem , ja viņi to vēlas, var būt kopā ar saviem vecākiem brāļiem un māsām (gan tiešā, gan pārnestā nozīmē). Un ne tikai – viņi kādā brīdī, pazaudējot drošības sajūtu var doties pie savas mammas vai tēva – bērnos patstāvības apgūšanu nepavada psihiskas traumas. </a:t>
            </a:r>
          </a:p>
          <a:p>
            <a:pPr marL="0" marR="0" indent="0" algn="l" defTabSz="914400" rtl="0" eaLnBrk="1" fontAlgn="auto" latinLnBrk="0" hangingPunct="1">
              <a:lnSpc>
                <a:spcPct val="100000"/>
              </a:lnSpc>
              <a:spcBef>
                <a:spcPts val="0"/>
              </a:spcBef>
              <a:spcAft>
                <a:spcPts val="0"/>
              </a:spcAft>
              <a:buClrTx/>
              <a:buSzTx/>
              <a:buFontTx/>
              <a:buNone/>
              <a:tabLst/>
              <a:defRPr/>
            </a:pPr>
            <a:r>
              <a:rPr lang="lv-LV" baseline="0" dirty="0" smtClean="0"/>
              <a:t>Vēl par tēva (vīrišķā)  «klātesamības» nozīmīgumu: Viens no tēviem allaž ir sastopams skolā un bērni ar prieku piedalās viņa organizētajās aktivitātes. Mums ir skolotāj «Valdis». Viņš dzīvo Jelgavā un nevar katru nedēļu būt kopā ar bērniem, bet, ziniet,  bērni allaž jautā, kad būs Valdis un izsaka skaļu sajūsmu par ziņu, ka šonedēļ ir viņa dienas. Ir aprakstīti pētījumi par to, ka </a:t>
            </a:r>
            <a:r>
              <a:rPr lang="lv-LV" sz="1200" b="1" kern="1200" dirty="0" smtClean="0">
                <a:solidFill>
                  <a:schemeClr val="tx1"/>
                </a:solidFill>
                <a:effectLst/>
                <a:latin typeface="+mn-lt"/>
                <a:ea typeface="+mn-ea"/>
                <a:cs typeface="+mn-cs"/>
              </a:rPr>
              <a:t>Tēva klātbūtne bērnus dara laimīgākus un gudrākus </a:t>
            </a:r>
            <a:r>
              <a:rPr lang="lv-LV" sz="1200" b="0" kern="1200" dirty="0" smtClean="0">
                <a:solidFill>
                  <a:schemeClr val="tx1"/>
                </a:solidFill>
                <a:effectLst/>
                <a:latin typeface="+mn-lt"/>
                <a:ea typeface="+mn-ea"/>
                <a:cs typeface="+mn-cs"/>
              </a:rPr>
              <a:t>un mūsu prakse</a:t>
            </a:r>
            <a:r>
              <a:rPr lang="lv-LV" sz="1200" b="0" kern="1200" baseline="0" dirty="0" smtClean="0">
                <a:solidFill>
                  <a:schemeClr val="tx1"/>
                </a:solidFill>
                <a:effectLst/>
                <a:latin typeface="+mn-lt"/>
                <a:ea typeface="+mn-ea"/>
                <a:cs typeface="+mn-cs"/>
              </a:rPr>
              <a:t> rāda, ka tas tā arī ir.</a:t>
            </a:r>
            <a:r>
              <a:rPr lang="lv-LV" sz="1200" b="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lv-LV"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lv-LV" sz="1200" b="0" kern="1200" dirty="0" smtClean="0">
                <a:solidFill>
                  <a:schemeClr val="tx1"/>
                </a:solidFill>
                <a:effectLst/>
                <a:latin typeface="+mn-lt"/>
                <a:ea typeface="+mn-ea"/>
                <a:cs typeface="+mn-cs"/>
              </a:rPr>
              <a:t>Tālāk daži vārdi par svarīgām un netradicionālām metodēm «klātesamības» iedzīvināšanā. Minēšu</a:t>
            </a:r>
            <a:r>
              <a:rPr lang="lv-LV" sz="1200" b="0" kern="1200" baseline="0" dirty="0" smtClean="0">
                <a:solidFill>
                  <a:schemeClr val="tx1"/>
                </a:solidFill>
                <a:effectLst/>
                <a:latin typeface="+mn-lt"/>
                <a:ea typeface="+mn-ea"/>
                <a:cs typeface="+mn-cs"/>
              </a:rPr>
              <a:t> divu domātāju norādes: </a:t>
            </a:r>
            <a:r>
              <a:rPr lang="lv-LV" sz="1200" b="0" kern="1200" baseline="0" dirty="0" err="1" smtClean="0">
                <a:solidFill>
                  <a:schemeClr val="tx1"/>
                </a:solidFill>
                <a:effectLst/>
                <a:latin typeface="+mn-lt"/>
                <a:ea typeface="+mn-ea"/>
                <a:cs typeface="+mn-cs"/>
              </a:rPr>
              <a:t>Echkarta</a:t>
            </a:r>
            <a:r>
              <a:rPr lang="lv-LV" sz="1200" b="0" kern="1200" baseline="0" dirty="0" smtClean="0">
                <a:solidFill>
                  <a:schemeClr val="tx1"/>
                </a:solidFill>
                <a:effectLst/>
                <a:latin typeface="+mn-lt"/>
                <a:ea typeface="+mn-ea"/>
                <a:cs typeface="+mn-cs"/>
              </a:rPr>
              <a:t> </a:t>
            </a:r>
            <a:r>
              <a:rPr lang="lv-LV" sz="1200" b="0" kern="1200" baseline="0" dirty="0" err="1" smtClean="0">
                <a:solidFill>
                  <a:schemeClr val="tx1"/>
                </a:solidFill>
                <a:effectLst/>
                <a:latin typeface="+mn-lt"/>
                <a:ea typeface="+mn-ea"/>
                <a:cs typeface="+mn-cs"/>
              </a:rPr>
              <a:t>Tolles</a:t>
            </a:r>
            <a:r>
              <a:rPr lang="lv-LV" sz="1200" b="0" kern="1200" baseline="0" dirty="0" smtClean="0">
                <a:solidFill>
                  <a:schemeClr val="tx1"/>
                </a:solidFill>
                <a:effectLst/>
                <a:latin typeface="+mn-lt"/>
                <a:ea typeface="+mn-ea"/>
                <a:cs typeface="+mn-cs"/>
              </a:rPr>
              <a:t> un Zentas </a:t>
            </a:r>
            <a:r>
              <a:rPr lang="lv-LV" sz="1200" b="0" kern="1200" baseline="0" dirty="0" err="1" smtClean="0">
                <a:solidFill>
                  <a:schemeClr val="tx1"/>
                </a:solidFill>
                <a:effectLst/>
                <a:latin typeface="+mn-lt"/>
                <a:ea typeface="+mn-ea"/>
                <a:cs typeface="+mn-cs"/>
              </a:rPr>
              <a:t>Mauriņas</a:t>
            </a:r>
            <a:r>
              <a:rPr lang="lv-LV" sz="1200" b="0" kern="1200" baseline="0" dirty="0" smtClean="0">
                <a:solidFill>
                  <a:schemeClr val="tx1"/>
                </a:solidFill>
                <a:effectLst/>
                <a:latin typeface="+mn-lt"/>
                <a:ea typeface="+mn-ea"/>
                <a:cs typeface="+mn-cs"/>
              </a:rPr>
              <a:t> novēlējumus.</a:t>
            </a:r>
            <a:endParaRPr lang="lv-LV"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lv-LV" dirty="0"/>
          </a:p>
        </p:txBody>
      </p:sp>
      <p:sp>
        <p:nvSpPr>
          <p:cNvPr id="4" name="Slide Number Placeholder 3"/>
          <p:cNvSpPr>
            <a:spLocks noGrp="1"/>
          </p:cNvSpPr>
          <p:nvPr>
            <p:ph type="sldNum" sz="quarter" idx="10"/>
          </p:nvPr>
        </p:nvSpPr>
        <p:spPr/>
        <p:txBody>
          <a:bodyPr/>
          <a:lstStyle/>
          <a:p>
            <a:fld id="{CD28742F-0F46-4DDA-8B54-B53F7EFDC92A}" type="slidenum">
              <a:rPr lang="lv-LV" smtClean="0"/>
              <a:t>6</a:t>
            </a:fld>
            <a:endParaRPr lang="lv-LV"/>
          </a:p>
        </p:txBody>
      </p:sp>
    </p:spTree>
    <p:extLst>
      <p:ext uri="{BB962C8B-B14F-4D97-AF65-F5344CB8AC3E}">
        <p14:creationId xmlns:p14="http://schemas.microsoft.com/office/powerpoint/2010/main" val="220208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err="1" smtClean="0">
                <a:solidFill>
                  <a:schemeClr val="tx1"/>
                </a:solidFill>
                <a:effectLst/>
                <a:latin typeface="+mn-lt"/>
                <a:ea typeface="+mn-ea"/>
                <a:cs typeface="+mn-cs"/>
              </a:rPr>
              <a:t>Tolle</a:t>
            </a:r>
            <a:r>
              <a:rPr lang="lv-LV" sz="1200" kern="1200" dirty="0" smtClean="0">
                <a:solidFill>
                  <a:schemeClr val="tx1"/>
                </a:solidFill>
                <a:effectLst/>
                <a:latin typeface="+mn-lt"/>
                <a:ea typeface="+mn-ea"/>
                <a:cs typeface="+mn-cs"/>
              </a:rPr>
              <a:t>: </a:t>
            </a:r>
          </a:p>
          <a:p>
            <a:r>
              <a:rPr lang="lv-LV" sz="1200" kern="1200" dirty="0" smtClean="0">
                <a:solidFill>
                  <a:schemeClr val="tx1"/>
                </a:solidFill>
                <a:effectLst/>
                <a:latin typeface="+mn-lt"/>
                <a:ea typeface="+mn-ea"/>
                <a:cs typeface="+mn-cs"/>
              </a:rPr>
              <a:t>Tik līdz tu apzinies </a:t>
            </a:r>
            <a:r>
              <a:rPr lang="lv-LV" sz="1200" kern="1200" dirty="0" err="1" smtClean="0">
                <a:solidFill>
                  <a:schemeClr val="tx1"/>
                </a:solidFill>
                <a:effectLst/>
                <a:latin typeface="+mn-lt"/>
                <a:ea typeface="+mn-ea"/>
                <a:cs typeface="+mn-cs"/>
              </a:rPr>
              <a:t>klusību</a:t>
            </a:r>
            <a:r>
              <a:rPr lang="lv-LV" sz="1200" kern="1200" dirty="0" smtClean="0">
                <a:solidFill>
                  <a:schemeClr val="tx1"/>
                </a:solidFill>
                <a:effectLst/>
                <a:latin typeface="+mn-lt"/>
                <a:ea typeface="+mn-ea"/>
                <a:cs typeface="+mn-cs"/>
              </a:rPr>
              <a:t>, acumirklī rodas kluss iekšējā </a:t>
            </a:r>
            <a:r>
              <a:rPr lang="lv-LV" sz="1200" kern="1200" dirty="0" smtClean="0">
                <a:solidFill>
                  <a:schemeClr val="tx1"/>
                </a:solidFill>
                <a:effectLst/>
                <a:latin typeface="+mn-lt"/>
                <a:ea typeface="+mn-ea"/>
                <a:cs typeface="+mn-cs"/>
              </a:rPr>
              <a:t>modrības </a:t>
            </a:r>
            <a:r>
              <a:rPr lang="lv-LV" sz="1200" kern="1200" dirty="0" smtClean="0">
                <a:solidFill>
                  <a:schemeClr val="tx1"/>
                </a:solidFill>
                <a:effectLst/>
                <a:latin typeface="+mn-lt"/>
                <a:ea typeface="+mn-ea"/>
                <a:cs typeface="+mn-cs"/>
              </a:rPr>
              <a:t>stāvoklis. Tu esi klātesošs. Tu esi izkāpis ārpus cilvēku šaurās kolektīvās iekārtas gadu tūkstošiem.</a:t>
            </a:r>
          </a:p>
          <a:p>
            <a:r>
              <a:rPr lang="lv-LV" sz="1200" kern="1200" dirty="0" smtClean="0">
                <a:solidFill>
                  <a:schemeClr val="tx1"/>
                </a:solidFill>
                <a:effectLst/>
                <a:latin typeface="+mn-lt"/>
                <a:ea typeface="+mn-ea"/>
                <a:cs typeface="+mn-cs"/>
              </a:rPr>
              <a:t>Skaties uz koku, puķi, augu. Ļauj savai apziņai pie Tiem apstāties. Cik tie ir klusi, cik dziļi iesakņojušies Esamībā. Ļauj dabai mācīt tev klusumu.</a:t>
            </a:r>
          </a:p>
          <a:p>
            <a:r>
              <a:rPr lang="lv-LV" sz="1200" kern="1200" dirty="0" smtClean="0">
                <a:solidFill>
                  <a:schemeClr val="tx1"/>
                </a:solidFill>
                <a:effectLst/>
                <a:latin typeface="+mn-lt"/>
                <a:ea typeface="+mn-ea"/>
                <a:cs typeface="+mn-cs"/>
              </a:rPr>
              <a:t>Skatoties uz koku un uztverot tā klusumu, arī tu apklusti. Tu pieslēdzies tam ļoti dziļā līmenī. Tu izjūti vienotību ar jebko, kas uztverts klusumā un caur klusumu. Just vienotību ar it visām lietām ir patiesa mīlestība.</a:t>
            </a:r>
          </a:p>
          <a:p>
            <a:endParaRPr lang="lv-LV" sz="1200" kern="120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Tevī, kā jebkurā cilvēkā, ir kāda pārdomām daudz Dziļāka apziņas telpa. Tā ir tava īstā būtība. To var Saukt par klātbūtni, apzināšanos, pilnīgo apziņu.</a:t>
            </a:r>
          </a:p>
          <a:p>
            <a:r>
              <a:rPr lang="lv-LV" sz="1200" kern="1200" dirty="0" smtClean="0">
                <a:solidFill>
                  <a:schemeClr val="tx1"/>
                </a:solidFill>
                <a:effectLst/>
                <a:latin typeface="+mn-lt"/>
                <a:ea typeface="+mn-ea"/>
                <a:cs typeface="+mn-cs"/>
              </a:rPr>
              <a:t>Domājošais prāts ir noderīgs un spēcīgs rīks, bet Tas arī ļoti ierobežo, ja pārņem tavu dzīvi pilnībā, ja Tu neapjēdz, ka tas ir tikai mazs gabaliņš no tās apziņas, kas tu esi.</a:t>
            </a:r>
          </a:p>
          <a:p>
            <a:endParaRPr lang="lv-LV" sz="1200" kern="120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Domas un valoda rāda uztveres dubultošanos un cilvēka nošķirtību, kad tādas vispār nav. </a:t>
            </a:r>
          </a:p>
          <a:p>
            <a:r>
              <a:rPr lang="lv-LV" sz="1200" kern="1200" dirty="0" smtClean="0">
                <a:solidFill>
                  <a:schemeClr val="tx1"/>
                </a:solidFill>
                <a:effectLst/>
                <a:latin typeface="+mn-lt"/>
                <a:ea typeface="+mn-ea"/>
                <a:cs typeface="+mn-cs"/>
              </a:rPr>
              <a:t>Pievēršot uzmanību kaut kam dabīgam, jebkam, kas radies bez cilvēku iejaukšanās, tu izej no priekšstatu domāšanas cietuma un kaut nedaudz, bet esi tādā vienotībā ar Esamību, kādā joprojām ir viss dabīgais. </a:t>
            </a:r>
          </a:p>
          <a:p>
            <a:endParaRPr lang="lv-LV" dirty="0"/>
          </a:p>
        </p:txBody>
      </p:sp>
      <p:sp>
        <p:nvSpPr>
          <p:cNvPr id="4" name="Slide Number Placeholder 3"/>
          <p:cNvSpPr>
            <a:spLocks noGrp="1"/>
          </p:cNvSpPr>
          <p:nvPr>
            <p:ph type="sldNum" sz="quarter" idx="10"/>
          </p:nvPr>
        </p:nvSpPr>
        <p:spPr/>
        <p:txBody>
          <a:bodyPr/>
          <a:lstStyle/>
          <a:p>
            <a:fld id="{CD28742F-0F46-4DDA-8B54-B53F7EFDC92A}" type="slidenum">
              <a:rPr lang="lv-LV" smtClean="0"/>
              <a:t>7</a:t>
            </a:fld>
            <a:endParaRPr lang="lv-LV"/>
          </a:p>
        </p:txBody>
      </p:sp>
    </p:spTree>
    <p:extLst>
      <p:ext uri="{BB962C8B-B14F-4D97-AF65-F5344CB8AC3E}">
        <p14:creationId xmlns:p14="http://schemas.microsoft.com/office/powerpoint/2010/main" val="3257229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smtClean="0">
                <a:solidFill>
                  <a:schemeClr val="tx1"/>
                </a:solidFill>
                <a:effectLst/>
                <a:latin typeface="+mn-lt"/>
                <a:ea typeface="+mn-ea"/>
                <a:cs typeface="+mn-cs"/>
              </a:rPr>
              <a:t>Un te, ko saka par klusumu mūsu Zenta Mauriņa:</a:t>
            </a:r>
          </a:p>
          <a:p>
            <a:r>
              <a:rPr lang="lv-LV" sz="1200" kern="1200" dirty="0" smtClean="0">
                <a:solidFill>
                  <a:schemeClr val="tx1"/>
                </a:solidFill>
                <a:effectLst/>
                <a:latin typeface="+mn-lt"/>
                <a:ea typeface="+mn-ea"/>
                <a:cs typeface="+mn-cs"/>
              </a:rPr>
              <a:t>..... bez klusuma dziedinātāja spēka iekšējā pasaule sadrumstalota, dvēselei trūkst spārnu.</a:t>
            </a:r>
          </a:p>
          <a:p>
            <a:endParaRPr lang="lv-LV" sz="1200" kern="120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Klusums kopo izkaisītos spēkus, atver ceļu uz sirds kodolu. Troksnis nodeldē personību, dvēseli, garu.</a:t>
            </a:r>
          </a:p>
          <a:p>
            <a:r>
              <a:rPr lang="lv-LV" sz="1200" kern="1200" dirty="0" smtClean="0">
                <a:solidFill>
                  <a:schemeClr val="tx1"/>
                </a:solidFill>
                <a:effectLst/>
                <a:latin typeface="+mn-lt"/>
                <a:ea typeface="+mn-ea"/>
                <a:cs typeface="+mn-cs"/>
              </a:rPr>
              <a:t>... Klusums: būt sev pašam, būt vienotam ar dievišķiem spēkiem mūsos...</a:t>
            </a:r>
          </a:p>
          <a:p>
            <a:endParaRPr lang="lv-LV" sz="1200" kern="120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 Ja izdodas ieklausīties klusumā, pārvērsties par klu­suma ausi, tad ... var nojaust visu lietu vibrēšanu.</a:t>
            </a:r>
          </a:p>
          <a:p>
            <a:r>
              <a:rPr lang="lv-LV" sz="1200" kern="1200" dirty="0" smtClean="0">
                <a:solidFill>
                  <a:schemeClr val="tx1"/>
                </a:solidFill>
                <a:effectLst/>
                <a:latin typeface="+mn-lt"/>
                <a:ea typeface="+mn-ea"/>
                <a:cs typeface="+mn-cs"/>
              </a:rPr>
              <a:t>Reizēm, naktī atmostoties, mani lielajā klusumā pārņem laimes izjūta. Tikko uzdrīkstos elpot un kustēties, klu­sumu gribu malkot kā izslāpušais ceļinieks vēso avota ūdeni. </a:t>
            </a:r>
          </a:p>
          <a:p>
            <a:endParaRPr lang="lv-LV" sz="1200" kern="120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Manas dziļākās atziņas, mani dzīvākie tēli radušies </a:t>
            </a:r>
            <a:r>
              <a:rPr lang="lv-LV" sz="1200" kern="1200" dirty="0" err="1" smtClean="0">
                <a:solidFill>
                  <a:schemeClr val="tx1"/>
                </a:solidFill>
                <a:effectLst/>
                <a:latin typeface="+mn-lt"/>
                <a:ea typeface="+mn-ea"/>
                <a:cs typeface="+mn-cs"/>
              </a:rPr>
              <a:t>beztrokšņu</a:t>
            </a:r>
            <a:r>
              <a:rPr lang="lv-LV" sz="1200" kern="1200" dirty="0" smtClean="0">
                <a:solidFill>
                  <a:schemeClr val="tx1"/>
                </a:solidFill>
                <a:effectLst/>
                <a:latin typeface="+mn-lt"/>
                <a:ea typeface="+mn-ea"/>
                <a:cs typeface="+mn-cs"/>
              </a:rPr>
              <a:t> naktīs vai arī agros rītos, kad domu audus vēl nav sadauzījusi asu trokšņu pātaga vai balsis ...</a:t>
            </a:r>
          </a:p>
          <a:p>
            <a:r>
              <a:rPr lang="lv-LV" sz="1200" kern="1200" dirty="0" smtClean="0">
                <a:solidFill>
                  <a:schemeClr val="tx1"/>
                </a:solidFill>
                <a:effectLst/>
                <a:latin typeface="+mn-lt"/>
                <a:ea typeface="+mn-ea"/>
                <a:cs typeface="+mn-cs"/>
              </a:rPr>
              <a:t>Svētlaimes nojausma — ar kokiem kopa skaitīt rīta lūgsnu, ar putniem kopā sveikt jaunu dienu, ar ziediem plaukt pretī saules stariem, aizlidot ar strazdu koka galotnē.</a:t>
            </a:r>
          </a:p>
          <a:p>
            <a:endParaRPr lang="lv-LV" sz="1200" kern="120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Lielas lietas briest klusumā.</a:t>
            </a:r>
          </a:p>
          <a:p>
            <a:endParaRPr lang="lv-LV" sz="1200" kern="120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Klusumā mūsos iestrāvo mūžīga gaisma.</a:t>
            </a:r>
          </a:p>
          <a:p>
            <a:endParaRPr lang="lv-LV" sz="1200" kern="120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Klusums salasa izkaisītos spēkus, atver vārtus uz lietu būtību. Klusumā mēs saplūstam kā ar savu patību, tā ari ar dievišķajiem spēkiem mūsos un pār mums. ... </a:t>
            </a:r>
          </a:p>
          <a:p>
            <a:endParaRPr lang="lv-LV" sz="1200" kern="120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Kā mēs,</a:t>
            </a:r>
            <a:r>
              <a:rPr lang="lv-LV" sz="1200" kern="1200" baseline="0" dirty="0" smtClean="0">
                <a:solidFill>
                  <a:schemeClr val="tx1"/>
                </a:solidFill>
                <a:effectLst/>
                <a:latin typeface="+mn-lt"/>
                <a:ea typeface="+mn-ea"/>
                <a:cs typeface="+mn-cs"/>
              </a:rPr>
              <a:t> tautskolā praktizējam šo </a:t>
            </a:r>
            <a:r>
              <a:rPr lang="lv-LV" sz="1200" kern="1200" baseline="0" dirty="0" err="1" smtClean="0">
                <a:solidFill>
                  <a:schemeClr val="tx1"/>
                </a:solidFill>
                <a:effectLst/>
                <a:latin typeface="+mn-lt"/>
                <a:ea typeface="+mn-ea"/>
                <a:cs typeface="+mn-cs"/>
              </a:rPr>
              <a:t>dižļaužu</a:t>
            </a:r>
            <a:r>
              <a:rPr lang="lv-LV" sz="1200" kern="1200" baseline="0" dirty="0" smtClean="0">
                <a:solidFill>
                  <a:schemeClr val="tx1"/>
                </a:solidFill>
                <a:effectLst/>
                <a:latin typeface="+mn-lt"/>
                <a:ea typeface="+mn-ea"/>
                <a:cs typeface="+mn-cs"/>
              </a:rPr>
              <a:t> vēlējumus. </a:t>
            </a:r>
            <a:endParaRPr lang="lv-LV" sz="1200" kern="1200" dirty="0" smtClean="0">
              <a:solidFill>
                <a:schemeClr val="tx1"/>
              </a:solidFill>
              <a:effectLst/>
              <a:latin typeface="+mn-lt"/>
              <a:ea typeface="+mn-ea"/>
              <a:cs typeface="+mn-cs"/>
            </a:endParaRPr>
          </a:p>
          <a:p>
            <a:endParaRPr lang="lv-LV" dirty="0"/>
          </a:p>
        </p:txBody>
      </p:sp>
      <p:sp>
        <p:nvSpPr>
          <p:cNvPr id="4" name="Slide Number Placeholder 3"/>
          <p:cNvSpPr>
            <a:spLocks noGrp="1"/>
          </p:cNvSpPr>
          <p:nvPr>
            <p:ph type="sldNum" sz="quarter" idx="10"/>
          </p:nvPr>
        </p:nvSpPr>
        <p:spPr/>
        <p:txBody>
          <a:bodyPr/>
          <a:lstStyle/>
          <a:p>
            <a:fld id="{CD28742F-0F46-4DDA-8B54-B53F7EFDC92A}" type="slidenum">
              <a:rPr lang="lv-LV" smtClean="0"/>
              <a:t>8</a:t>
            </a:fld>
            <a:endParaRPr lang="lv-LV"/>
          </a:p>
        </p:txBody>
      </p:sp>
    </p:spTree>
    <p:extLst>
      <p:ext uri="{BB962C8B-B14F-4D97-AF65-F5344CB8AC3E}">
        <p14:creationId xmlns:p14="http://schemas.microsoft.com/office/powerpoint/2010/main" val="205783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Tautskolā nu jau otro gadu ir īpašas stundas meditācijā, klusumā. Pastāstīt</a:t>
            </a:r>
            <a:r>
              <a:rPr lang="lv-LV" baseline="0" dirty="0" smtClean="0"/>
              <a:t> arī par to, kā sākam matemātikas stundu... </a:t>
            </a:r>
          </a:p>
          <a:p>
            <a:r>
              <a:rPr lang="lv-LV" baseline="0" dirty="0" smtClean="0"/>
              <a:t>Aplis, klusums</a:t>
            </a:r>
          </a:p>
          <a:p>
            <a:r>
              <a:rPr lang="lv-LV" baseline="0" dirty="0" smtClean="0"/>
              <a:t>Cita joma «klātesamības» rosināšanā ir īpašās simboliski tēlainās domāšanas stundas, slepenās valodas nodarbības. </a:t>
            </a:r>
          </a:p>
          <a:p>
            <a:r>
              <a:rPr lang="lv-LV" baseline="0" dirty="0" smtClean="0"/>
              <a:t>Skolotāju kursi pašattīstībai, šajā sakarā... Tēmas; klusuma nodrošināšana, intuīcijas attīstīšana, simboliski-tēlainā domāšana...</a:t>
            </a:r>
            <a:endParaRPr lang="lv-LV" dirty="0"/>
          </a:p>
        </p:txBody>
      </p:sp>
      <p:sp>
        <p:nvSpPr>
          <p:cNvPr id="4" name="Slide Number Placeholder 3"/>
          <p:cNvSpPr>
            <a:spLocks noGrp="1"/>
          </p:cNvSpPr>
          <p:nvPr>
            <p:ph type="sldNum" sz="quarter" idx="10"/>
          </p:nvPr>
        </p:nvSpPr>
        <p:spPr/>
        <p:txBody>
          <a:bodyPr/>
          <a:lstStyle/>
          <a:p>
            <a:fld id="{CD28742F-0F46-4DDA-8B54-B53F7EFDC92A}" type="slidenum">
              <a:rPr lang="lv-LV" smtClean="0"/>
              <a:t>9</a:t>
            </a:fld>
            <a:endParaRPr lang="lv-LV"/>
          </a:p>
        </p:txBody>
      </p:sp>
    </p:spTree>
    <p:extLst>
      <p:ext uri="{BB962C8B-B14F-4D97-AF65-F5344CB8AC3E}">
        <p14:creationId xmlns:p14="http://schemas.microsoft.com/office/powerpoint/2010/main" val="842510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F61F3B2-CF35-4D86-9F13-2F612720322D}" type="datetimeFigureOut">
              <a:rPr lang="lv-LV" smtClean="0"/>
              <a:t>09.03.2017.</a:t>
            </a:fld>
            <a:endParaRPr lang="lv-LV"/>
          </a:p>
        </p:txBody>
      </p:sp>
      <p:sp>
        <p:nvSpPr>
          <p:cNvPr id="19" name="Footer Placeholder 18"/>
          <p:cNvSpPr>
            <a:spLocks noGrp="1"/>
          </p:cNvSpPr>
          <p:nvPr>
            <p:ph type="ftr" sz="quarter" idx="11"/>
          </p:nvPr>
        </p:nvSpPr>
        <p:spPr/>
        <p:txBody>
          <a:bodyPr/>
          <a:lstStyle/>
          <a:p>
            <a:endParaRPr lang="lv-LV"/>
          </a:p>
        </p:txBody>
      </p:sp>
      <p:sp>
        <p:nvSpPr>
          <p:cNvPr id="27" name="Slide Number Placeholder 26"/>
          <p:cNvSpPr>
            <a:spLocks noGrp="1"/>
          </p:cNvSpPr>
          <p:nvPr>
            <p:ph type="sldNum" sz="quarter" idx="12"/>
          </p:nvPr>
        </p:nvSpPr>
        <p:spPr/>
        <p:txBody>
          <a:bodyPr/>
          <a:lstStyle/>
          <a:p>
            <a:fld id="{579139D2-043B-4D2C-894D-C3F4F5324026}" type="slidenum">
              <a:rPr lang="lv-LV" smtClean="0"/>
              <a:t>‹#›</a:t>
            </a:fld>
            <a:endParaRPr lang="lv-LV"/>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61F3B2-CF35-4D86-9F13-2F612720322D}" type="datetimeFigureOut">
              <a:rPr lang="lv-LV" smtClean="0"/>
              <a:t>09.03.2017.</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579139D2-043B-4D2C-894D-C3F4F5324026}" type="slidenum">
              <a:rPr lang="lv-LV" smtClean="0"/>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61F3B2-CF35-4D86-9F13-2F612720322D}" type="datetimeFigureOut">
              <a:rPr lang="lv-LV" smtClean="0"/>
              <a:t>09.03.2017.</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579139D2-043B-4D2C-894D-C3F4F5324026}" type="slidenum">
              <a:rPr lang="lv-LV" smtClean="0"/>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61F3B2-CF35-4D86-9F13-2F612720322D}" type="datetimeFigureOut">
              <a:rPr lang="lv-LV" smtClean="0"/>
              <a:t>09.03.2017.</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579139D2-043B-4D2C-894D-C3F4F5324026}" type="slidenum">
              <a:rPr lang="lv-LV" smtClean="0"/>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F61F3B2-CF35-4D86-9F13-2F612720322D}" type="datetimeFigureOut">
              <a:rPr lang="lv-LV" smtClean="0"/>
              <a:t>09.03.2017.</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579139D2-043B-4D2C-894D-C3F4F5324026}" type="slidenum">
              <a:rPr lang="lv-LV" smtClean="0"/>
              <a:t>‹#›</a:t>
            </a:fld>
            <a:endParaRPr lang="lv-LV"/>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F61F3B2-CF35-4D86-9F13-2F612720322D}" type="datetimeFigureOut">
              <a:rPr lang="lv-LV" smtClean="0"/>
              <a:t>09.03.2017.</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579139D2-043B-4D2C-894D-C3F4F5324026}" type="slidenum">
              <a:rPr lang="lv-LV" smtClean="0"/>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F61F3B2-CF35-4D86-9F13-2F612720322D}" type="datetimeFigureOut">
              <a:rPr lang="lv-LV" smtClean="0"/>
              <a:t>09.03.2017.</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579139D2-043B-4D2C-894D-C3F4F5324026}" type="slidenum">
              <a:rPr lang="lv-LV" smtClean="0"/>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F61F3B2-CF35-4D86-9F13-2F612720322D}" type="datetimeFigureOut">
              <a:rPr lang="lv-LV" smtClean="0"/>
              <a:t>09.03.2017.</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579139D2-043B-4D2C-894D-C3F4F5324026}" type="slidenum">
              <a:rPr lang="lv-LV" smtClean="0"/>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1F3B2-CF35-4D86-9F13-2F612720322D}" type="datetimeFigureOut">
              <a:rPr lang="lv-LV" smtClean="0"/>
              <a:t>09.03.2017.</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579139D2-043B-4D2C-894D-C3F4F5324026}" type="slidenum">
              <a:rPr lang="lv-LV" smtClean="0"/>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F61F3B2-CF35-4D86-9F13-2F612720322D}" type="datetimeFigureOut">
              <a:rPr lang="lv-LV" smtClean="0"/>
              <a:t>09.03.2017.</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579139D2-043B-4D2C-894D-C3F4F5324026}" type="slidenum">
              <a:rPr lang="lv-LV" smtClean="0"/>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F61F3B2-CF35-4D86-9F13-2F612720322D}" type="datetimeFigureOut">
              <a:rPr lang="lv-LV" smtClean="0"/>
              <a:t>09.03.2017.</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a:xfrm>
            <a:off x="8077200" y="6356350"/>
            <a:ext cx="609600" cy="365125"/>
          </a:xfrm>
        </p:spPr>
        <p:txBody>
          <a:bodyPr/>
          <a:lstStyle/>
          <a:p>
            <a:fld id="{579139D2-043B-4D2C-894D-C3F4F5324026}" type="slidenum">
              <a:rPr lang="lv-LV" smtClean="0"/>
              <a:t>‹#›</a:t>
            </a:fld>
            <a:endParaRPr lang="lv-LV"/>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F61F3B2-CF35-4D86-9F13-2F612720322D}" type="datetimeFigureOut">
              <a:rPr lang="lv-LV" smtClean="0"/>
              <a:t>09.03.2017.</a:t>
            </a:fld>
            <a:endParaRPr lang="lv-LV"/>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lv-LV"/>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79139D2-043B-4D2C-894D-C3F4F5324026}" type="slidenum">
              <a:rPr lang="lv-LV" smtClean="0"/>
              <a:t>‹#›</a:t>
            </a:fld>
            <a:endParaRPr lang="lv-LV"/>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13.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12"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14.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1.jpeg"/><Relationship Id="rId11" Type="http://schemas.openxmlformats.org/officeDocument/2006/relationships/image" Target="../media/image56.jpeg"/><Relationship Id="rId5" Type="http://schemas.openxmlformats.org/officeDocument/2006/relationships/image" Target="../media/image50.jpeg"/><Relationship Id="rId10" Type="http://schemas.openxmlformats.org/officeDocument/2006/relationships/image" Target="../media/image55.jpeg"/><Relationship Id="rId4" Type="http://schemas.openxmlformats.org/officeDocument/2006/relationships/image" Target="../media/image49.jpeg"/><Relationship Id="rId9" Type="http://schemas.openxmlformats.org/officeDocument/2006/relationships/image" Target="../media/image54.jpeg"/></Relationships>
</file>

<file path=ppt/slides/_rels/slide15.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0.jpeg"/><Relationship Id="rId11" Type="http://schemas.openxmlformats.org/officeDocument/2006/relationships/image" Target="../media/image65.jpeg"/><Relationship Id="rId5" Type="http://schemas.openxmlformats.org/officeDocument/2006/relationships/image" Target="../media/image59.jpeg"/><Relationship Id="rId10" Type="http://schemas.openxmlformats.org/officeDocument/2006/relationships/image" Target="../media/image64.jpeg"/><Relationship Id="rId4" Type="http://schemas.openxmlformats.org/officeDocument/2006/relationships/image" Target="../media/image58.jpeg"/><Relationship Id="rId9" Type="http://schemas.openxmlformats.org/officeDocument/2006/relationships/image" Target="../media/image63.jpeg"/></Relationships>
</file>

<file path=ppt/slides/_rels/slide16.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9.jpeg"/><Relationship Id="rId11" Type="http://schemas.openxmlformats.org/officeDocument/2006/relationships/image" Target="../media/image74.jpeg"/><Relationship Id="rId5" Type="http://schemas.openxmlformats.org/officeDocument/2006/relationships/image" Target="../media/image68.jpeg"/><Relationship Id="rId10" Type="http://schemas.openxmlformats.org/officeDocument/2006/relationships/image" Target="../media/image73.jpeg"/><Relationship Id="rId4" Type="http://schemas.openxmlformats.org/officeDocument/2006/relationships/image" Target="../media/image67.png"/><Relationship Id="rId9" Type="http://schemas.openxmlformats.org/officeDocument/2006/relationships/image" Target="../media/image7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88640"/>
            <a:ext cx="7851648" cy="4061048"/>
          </a:xfrm>
        </p:spPr>
        <p:txBody>
          <a:bodyPr>
            <a:normAutofit/>
          </a:bodyPr>
          <a:lstStyle/>
          <a:p>
            <a:r>
              <a:rPr lang="lv-LV" dirty="0" smtClean="0"/>
              <a:t>Kopienas skola</a:t>
            </a:r>
            <a:br>
              <a:rPr lang="lv-LV" dirty="0" smtClean="0"/>
            </a:br>
            <a:r>
              <a:rPr lang="lv-LV" dirty="0" smtClean="0"/>
              <a:t/>
            </a:r>
            <a:br>
              <a:rPr lang="lv-LV" dirty="0" smtClean="0"/>
            </a:br>
            <a:r>
              <a:rPr lang="lv-LV" sz="4000" dirty="0" smtClean="0"/>
              <a:t>Ojārs </a:t>
            </a:r>
            <a:r>
              <a:rPr lang="lv-LV" sz="4000" dirty="0" err="1" smtClean="0"/>
              <a:t>Rode</a:t>
            </a:r>
            <a:r>
              <a:rPr lang="lv-LV" sz="4000" dirty="0" smtClean="0"/>
              <a:t/>
            </a:r>
            <a:br>
              <a:rPr lang="lv-LV" sz="4000" dirty="0" smtClean="0"/>
            </a:br>
            <a:r>
              <a:rPr lang="lv-LV" sz="4000" dirty="0" smtClean="0"/>
              <a:t>konference «Darbs dara darītāju»</a:t>
            </a:r>
            <a:br>
              <a:rPr lang="lv-LV" sz="4000" dirty="0" smtClean="0"/>
            </a:br>
            <a:endParaRPr lang="lv-LV" sz="4000" dirty="0"/>
          </a:p>
        </p:txBody>
      </p:sp>
      <p:sp>
        <p:nvSpPr>
          <p:cNvPr id="3" name="Subtitle 2"/>
          <p:cNvSpPr>
            <a:spLocks noGrp="1"/>
          </p:cNvSpPr>
          <p:nvPr>
            <p:ph type="subTitle" idx="1"/>
          </p:nvPr>
        </p:nvSpPr>
        <p:spPr>
          <a:xfrm>
            <a:off x="827584" y="4581128"/>
            <a:ext cx="7854696" cy="1752600"/>
          </a:xfrm>
        </p:spPr>
        <p:txBody>
          <a:bodyPr/>
          <a:lstStyle/>
          <a:p>
            <a:r>
              <a:rPr lang="lv-LV" dirty="0" smtClean="0"/>
              <a:t>Daugavpils Universitāte</a:t>
            </a:r>
          </a:p>
          <a:p>
            <a:r>
              <a:rPr lang="lv-LV" dirty="0" smtClean="0"/>
              <a:t>2017.gada 3.marts</a:t>
            </a:r>
          </a:p>
          <a:p>
            <a:endParaRPr lang="lv-LV" dirty="0"/>
          </a:p>
        </p:txBody>
      </p:sp>
    </p:spTree>
    <p:extLst>
      <p:ext uri="{BB962C8B-B14F-4D97-AF65-F5344CB8AC3E}">
        <p14:creationId xmlns:p14="http://schemas.microsoft.com/office/powerpoint/2010/main" val="42352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393" y="377799"/>
            <a:ext cx="8229600" cy="1143000"/>
          </a:xfrm>
        </p:spPr>
        <p:txBody>
          <a:bodyPr>
            <a:normAutofit/>
          </a:bodyPr>
          <a:lstStyle/>
          <a:p>
            <a:r>
              <a:rPr lang="lv-LV" sz="4000" b="1" dirty="0" smtClean="0"/>
              <a:t>Simboliski – tēlainā domāšana</a:t>
            </a:r>
            <a:endParaRPr lang="lv-LV" sz="4000" b="1" dirty="0"/>
          </a:p>
        </p:txBody>
      </p:sp>
      <p:pic>
        <p:nvPicPr>
          <p:cNvPr id="3074" name="Picture 2" descr="D:\bildes\IKŠĶILES SKOLIŅAS\simboliskā domāšana skolā\DSC_0320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2941" y="1520799"/>
            <a:ext cx="3070577" cy="18491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bildes\IKŠĶILES SKOLIŅAS\simboliskā domāšana skolā\simboliskās domašanas darbiņi\DSC_02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4005064"/>
            <a:ext cx="1564798" cy="2222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bildes\IKŠĶILES SKOLIŅAS\simboliskā domāšana skolā\simboliskās domašanas darbiņi\DSC_021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9832" y="3538251"/>
            <a:ext cx="3465586" cy="15807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bildes\IKŠĶILES SKOLIŅAS\simboliskā domāšana skolā\simboliskās domašanas darbiņi\DSC_021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62294" y="5456660"/>
            <a:ext cx="4622345" cy="756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050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 y="490170"/>
            <a:ext cx="8229600" cy="1143000"/>
          </a:xfrm>
        </p:spPr>
        <p:txBody>
          <a:bodyPr>
            <a:normAutofit/>
          </a:bodyPr>
          <a:lstStyle/>
          <a:p>
            <a:r>
              <a:rPr lang="lv-LV" sz="4000" b="1" dirty="0" smtClean="0"/>
              <a:t>Prakse - darbs</a:t>
            </a:r>
            <a:endParaRPr lang="lv-LV" sz="4000" b="1" dirty="0"/>
          </a:p>
        </p:txBody>
      </p:sp>
      <p:pic>
        <p:nvPicPr>
          <p:cNvPr id="4" name="Content Placeholder 3" descr="https://scontent.xx.fbcdn.net/v/t1.0-0/p180x540/13133107_488341251371713_4332963394477122417_n.jpg?oh=441288f20554c49ab5a921321957571f&amp;oe=5930C71E"/>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218897"/>
            <a:ext cx="2592288" cy="1789659"/>
          </a:xfrm>
          <a:prstGeom prst="rect">
            <a:avLst/>
          </a:prstGeom>
          <a:noFill/>
          <a:ln>
            <a:noFill/>
          </a:ln>
        </p:spPr>
      </p:pic>
      <p:pic>
        <p:nvPicPr>
          <p:cNvPr id="5" name="Picture 4" descr="Lietot&amp;amacr;ja Ikš&amp;kcedil;iles Br&amp;imacr;v&amp;amacr; skola att&amp;emacr;l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4729" y="1615286"/>
            <a:ext cx="2592288" cy="1700951"/>
          </a:xfrm>
          <a:prstGeom prst="rect">
            <a:avLst/>
          </a:prstGeom>
          <a:noFill/>
          <a:ln>
            <a:noFill/>
          </a:ln>
        </p:spPr>
      </p:pic>
      <p:pic>
        <p:nvPicPr>
          <p:cNvPr id="7" name="Picture 6" descr="Lietot&amp;amacr;ja Oj&amp;amacr;rs Rode att&amp;emacr;l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3868" y="3212976"/>
            <a:ext cx="1800199" cy="3024336"/>
          </a:xfrm>
          <a:prstGeom prst="rect">
            <a:avLst/>
          </a:prstGeom>
          <a:noFill/>
          <a:ln>
            <a:noFill/>
          </a:ln>
        </p:spPr>
      </p:pic>
      <p:pic>
        <p:nvPicPr>
          <p:cNvPr id="8" name="Picture 7" descr="D:\bildes\TAUTSKOLAS DRUSTU\Māriņdiena TAUTSKOLA 2014\2014-11-10 10.42.2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568" y="4725144"/>
            <a:ext cx="2448272" cy="1673710"/>
          </a:xfrm>
          <a:prstGeom prst="rect">
            <a:avLst/>
          </a:prstGeom>
          <a:noFill/>
          <a:ln>
            <a:noFill/>
          </a:ln>
        </p:spPr>
      </p:pic>
      <p:pic>
        <p:nvPicPr>
          <p:cNvPr id="9" name="Picture 8" descr="D:\bildes\TAUTSKOLAS DRUSTU\Māriņdiena TAUTSKOLA 2014\2014-11-10 10.40.54.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57564" y="4523551"/>
            <a:ext cx="2405335" cy="1738119"/>
          </a:xfrm>
          <a:prstGeom prst="rect">
            <a:avLst/>
          </a:prstGeom>
          <a:noFill/>
          <a:ln>
            <a:noFill/>
          </a:ln>
        </p:spPr>
      </p:pic>
      <p:pic>
        <p:nvPicPr>
          <p:cNvPr id="10" name="Picture 9" descr="D:\bildes\PILTIŅKALNA\talka Piltiņkalnā 16 04 2016\37.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60232" y="2846921"/>
            <a:ext cx="2295396" cy="1512406"/>
          </a:xfrm>
          <a:prstGeom prst="rect">
            <a:avLst/>
          </a:prstGeom>
          <a:noFill/>
          <a:ln>
            <a:noFill/>
          </a:ln>
        </p:spPr>
      </p:pic>
    </p:spTree>
    <p:extLst>
      <p:ext uri="{BB962C8B-B14F-4D97-AF65-F5344CB8AC3E}">
        <p14:creationId xmlns:p14="http://schemas.microsoft.com/office/powerpoint/2010/main" val="398801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9776"/>
            <a:ext cx="8229600" cy="1143000"/>
          </a:xfrm>
        </p:spPr>
        <p:txBody>
          <a:bodyPr>
            <a:normAutofit/>
          </a:bodyPr>
          <a:lstStyle/>
          <a:p>
            <a:r>
              <a:rPr lang="lv-LV" sz="4000" b="1" dirty="0" smtClean="0"/>
              <a:t>Prakse – darbs daiļamatniecībā</a:t>
            </a:r>
            <a:endParaRPr lang="lv-LV" sz="4000" b="1" dirty="0"/>
          </a:p>
        </p:txBody>
      </p:sp>
      <p:pic>
        <p:nvPicPr>
          <p:cNvPr id="5" name="Picture 4" descr="nomettne 00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441" y="1622807"/>
            <a:ext cx="2013585" cy="1510030"/>
          </a:xfrm>
          <a:prstGeom prst="rect">
            <a:avLst/>
          </a:prstGeom>
          <a:noFill/>
          <a:ln>
            <a:noFill/>
          </a:ln>
          <a:extLst/>
        </p:spPr>
      </p:pic>
      <p:pic>
        <p:nvPicPr>
          <p:cNvPr id="6" name="Picture 5" descr="nomettne 04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145" y="3491979"/>
            <a:ext cx="1584176" cy="2178298"/>
          </a:xfrm>
          <a:prstGeom prst="rect">
            <a:avLst/>
          </a:prstGeom>
          <a:noFill/>
          <a:ln>
            <a:noFill/>
          </a:ln>
          <a:extLst/>
        </p:spPr>
      </p:pic>
      <p:pic>
        <p:nvPicPr>
          <p:cNvPr id="7" name="Picture 6" descr="D:\bildes\IKŠĶILES SKOLIŅAS\2 septembris 2016 Ikšķiles atzarā\DSC_0327.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3848" y="1556792"/>
            <a:ext cx="2232248" cy="1584176"/>
          </a:xfrm>
          <a:prstGeom prst="rect">
            <a:avLst/>
          </a:prstGeom>
          <a:noFill/>
          <a:ln>
            <a:noFill/>
          </a:ln>
        </p:spPr>
      </p:pic>
      <p:pic>
        <p:nvPicPr>
          <p:cNvPr id="8" name="Picture 7" descr="D:\bildes\TAUTSKOLAS DRUSTU\BILDES TAUTSKOLAS MĀJAS LAPAI\2014-10-16 14.38.29.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0192" y="4725144"/>
            <a:ext cx="1939290" cy="1454150"/>
          </a:xfrm>
          <a:prstGeom prst="rect">
            <a:avLst/>
          </a:prstGeom>
          <a:noFill/>
          <a:ln>
            <a:noFill/>
          </a:ln>
        </p:spPr>
      </p:pic>
      <p:pic>
        <p:nvPicPr>
          <p:cNvPr id="9" name="Picture 8" descr="D:\bildes\TAUTSKOLAS DRUSTU\BILDES TAUTSKOLAS MĀJAS LAPAI\2014-10-16 11.57.47.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65041" y="3260457"/>
            <a:ext cx="2093838" cy="1464687"/>
          </a:xfrm>
          <a:prstGeom prst="rect">
            <a:avLst/>
          </a:prstGeom>
          <a:noFill/>
          <a:ln>
            <a:noFill/>
          </a:ln>
        </p:spPr>
      </p:pic>
      <p:pic>
        <p:nvPicPr>
          <p:cNvPr id="10" name="Picture 9" descr="D:\bildes\TAUTSKOLAS DRUSTU\BĒRNU RADOŠIE DARBI\Bērnu radošie darbi 2014 pavasaris\2014-05-28 12.54.17.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39952" y="4707458"/>
            <a:ext cx="1821180" cy="1365885"/>
          </a:xfrm>
          <a:prstGeom prst="rect">
            <a:avLst/>
          </a:prstGeom>
          <a:noFill/>
          <a:ln>
            <a:noFill/>
          </a:ln>
        </p:spPr>
      </p:pic>
      <p:pic>
        <p:nvPicPr>
          <p:cNvPr id="11" name="Picture 10" descr="D:\bildes\TAUTSKOLAS DRUSTU\BĒRNU RADOŠIE DARBI\Bērnu radošie darbi 2014 pavasaris\2014-05-28 12.54.56.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61132" y="2995652"/>
            <a:ext cx="2211268" cy="1585476"/>
          </a:xfrm>
          <a:prstGeom prst="rect">
            <a:avLst/>
          </a:prstGeom>
          <a:noFill/>
          <a:ln>
            <a:noFill/>
          </a:ln>
        </p:spPr>
      </p:pic>
      <p:pic>
        <p:nvPicPr>
          <p:cNvPr id="409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35696" y="5284564"/>
            <a:ext cx="1949723" cy="1305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95536" y="1916832"/>
            <a:ext cx="8229600" cy="4389120"/>
          </a:xfrm>
        </p:spPr>
        <p:txBody>
          <a:bodyPr/>
          <a:lstStyle/>
          <a:p>
            <a:endParaRPr lang="lv-LV" dirty="0"/>
          </a:p>
        </p:txBody>
      </p:sp>
    </p:spTree>
    <p:extLst>
      <p:ext uri="{BB962C8B-B14F-4D97-AF65-F5344CB8AC3E}">
        <p14:creationId xmlns:p14="http://schemas.microsoft.com/office/powerpoint/2010/main" val="2923495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953" y="436594"/>
            <a:ext cx="8229600" cy="1143000"/>
          </a:xfrm>
        </p:spPr>
        <p:txBody>
          <a:bodyPr>
            <a:normAutofit/>
          </a:bodyPr>
          <a:lstStyle/>
          <a:p>
            <a:r>
              <a:rPr lang="lv-LV" sz="4000" b="1" dirty="0" smtClean="0"/>
              <a:t>Prakse - āra nodarbības</a:t>
            </a:r>
            <a:endParaRPr lang="lv-LV" sz="4000" b="1" dirty="0"/>
          </a:p>
        </p:txBody>
      </p:sp>
      <p:pic>
        <p:nvPicPr>
          <p:cNvPr id="4" name="Content Placeholder 3" descr="https://scontent.xx.fbcdn.net/v/t1.0-0/p180x540/13118965_487785331427305_2047063439067753590_n.jpg?oh=ecf9f3bf1a726dfd02439f64cb86f0bc&amp;oe=592977F5"/>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66665" y="1888232"/>
            <a:ext cx="2052046" cy="1396752"/>
          </a:xfrm>
          <a:prstGeom prst="rect">
            <a:avLst/>
          </a:prstGeom>
          <a:noFill/>
          <a:ln>
            <a:noFill/>
          </a:ln>
        </p:spPr>
      </p:pic>
      <p:pic>
        <p:nvPicPr>
          <p:cNvPr id="5" name="Picture 4" descr="Lietot&amp;amacr;ja Ikš&amp;kcedil;iles Br&amp;imacr;v&amp;amacr; skola att&amp;emacr;l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5337" y="1829594"/>
            <a:ext cx="2444960" cy="1656184"/>
          </a:xfrm>
          <a:prstGeom prst="rect">
            <a:avLst/>
          </a:prstGeom>
          <a:noFill/>
          <a:ln>
            <a:noFill/>
          </a:ln>
        </p:spPr>
      </p:pic>
      <p:pic>
        <p:nvPicPr>
          <p:cNvPr id="7" name="Picture 6" descr="Lietot&amp;amacr;ja Ikš&amp;kcedil;iles Br&amp;imacr;v&amp;amacr; skola att&amp;emacr;l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665" y="4767704"/>
            <a:ext cx="2448272" cy="1800201"/>
          </a:xfrm>
          <a:prstGeom prst="rect">
            <a:avLst/>
          </a:prstGeom>
          <a:noFill/>
          <a:ln>
            <a:noFill/>
          </a:ln>
        </p:spPr>
      </p:pic>
      <p:pic>
        <p:nvPicPr>
          <p:cNvPr id="6" name="Picture 5" descr="D:\bildes\IKŠĶILES SKOLIŅAS\2 septembris 2016 Ikšķiles atzarā\DSC_0366.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95531" y="4977601"/>
            <a:ext cx="1678940" cy="1115695"/>
          </a:xfrm>
          <a:prstGeom prst="rect">
            <a:avLst/>
          </a:prstGeom>
          <a:noFill/>
          <a:ln>
            <a:noFill/>
          </a:ln>
        </p:spPr>
      </p:pic>
      <p:pic>
        <p:nvPicPr>
          <p:cNvPr id="8" name="Picture 7" descr="D:\bildes\IKŠĶILES SKOLIŅAS\2 septembris 2016 Ikšķiles atzarā\DSC_0374.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23928" y="5193195"/>
            <a:ext cx="1819275" cy="1209040"/>
          </a:xfrm>
          <a:prstGeom prst="rect">
            <a:avLst/>
          </a:prstGeom>
          <a:noFill/>
          <a:ln>
            <a:noFill/>
          </a:ln>
        </p:spPr>
      </p:pic>
      <p:pic>
        <p:nvPicPr>
          <p:cNvPr id="9" name="Picture 8" descr="D:\bildes\IKŠĶILES SKOLIŅAS\2 septembris 2016 Ikšķiles atzarā\DSC_0445.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6256" y="3501008"/>
            <a:ext cx="1905124" cy="1266696"/>
          </a:xfrm>
          <a:prstGeom prst="rect">
            <a:avLst/>
          </a:prstGeom>
          <a:noFill/>
          <a:ln>
            <a:noFill/>
          </a:ln>
        </p:spPr>
      </p:pic>
      <p:pic>
        <p:nvPicPr>
          <p:cNvPr id="10" name="Picture 9" descr="D:\bildes\TAUTSKOLAS DRUSTU\10 11 2016 Mārtiņi janajā namiņā\DSC_0009.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99792" y="2996952"/>
            <a:ext cx="2016224" cy="1296143"/>
          </a:xfrm>
          <a:prstGeom prst="rect">
            <a:avLst/>
          </a:prstGeom>
          <a:noFill/>
          <a:ln>
            <a:noFill/>
          </a:ln>
        </p:spPr>
      </p:pic>
      <p:pic>
        <p:nvPicPr>
          <p:cNvPr id="11" name="Picture 10" descr="D:\bildes\TAUTSKOLAS DRUSTU\10 11 2016 Mārtiņi janajā namiņā\DSC_0014.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99992" y="3775103"/>
            <a:ext cx="1911647" cy="1209592"/>
          </a:xfrm>
          <a:prstGeom prst="rect">
            <a:avLst/>
          </a:prstGeom>
          <a:noFill/>
          <a:ln>
            <a:noFill/>
          </a:ln>
        </p:spPr>
      </p:pic>
      <p:pic>
        <p:nvPicPr>
          <p:cNvPr id="12" name="Picture 11" descr="D:\bildes\IKŠĶILES SKOLIŅAS\2 septembris 2016 Ikšķiles atzarā\DSC_0415.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4979" y="3501008"/>
            <a:ext cx="1655822" cy="1030406"/>
          </a:xfrm>
          <a:prstGeom prst="rect">
            <a:avLst/>
          </a:prstGeom>
          <a:noFill/>
          <a:ln>
            <a:noFill/>
          </a:ln>
        </p:spPr>
      </p:pic>
      <p:pic>
        <p:nvPicPr>
          <p:cNvPr id="13" name="Picture 12" descr="D:\bildes\IKŠĶILES SKOLIŅAS\2 septembris 2016 Ikšķiles atzarā\DSC_0426.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92066" y="1628800"/>
            <a:ext cx="1872208" cy="1260140"/>
          </a:xfrm>
          <a:prstGeom prst="rect">
            <a:avLst/>
          </a:prstGeom>
          <a:noFill/>
          <a:ln>
            <a:noFill/>
          </a:ln>
        </p:spPr>
      </p:pic>
    </p:spTree>
    <p:extLst>
      <p:ext uri="{BB962C8B-B14F-4D97-AF65-F5344CB8AC3E}">
        <p14:creationId xmlns:p14="http://schemas.microsoft.com/office/powerpoint/2010/main" val="2525553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030" y="287933"/>
            <a:ext cx="8229600" cy="1143000"/>
          </a:xfrm>
        </p:spPr>
        <p:txBody>
          <a:bodyPr>
            <a:normAutofit/>
          </a:bodyPr>
          <a:lstStyle/>
          <a:p>
            <a:r>
              <a:rPr lang="lv-LV" sz="4000" b="1" dirty="0" smtClean="0"/>
              <a:t>Prakse - dārzs</a:t>
            </a:r>
            <a:endParaRPr lang="lv-LV" sz="4000" b="1" dirty="0"/>
          </a:p>
        </p:txBody>
      </p:sp>
      <p:pic>
        <p:nvPicPr>
          <p:cNvPr id="4" name="Content Placeholder 3" descr="Lietot&amp;amacr;ja Ikš&amp;kcedil;iles Br&amp;imacr;v&amp;amacr; skola att&amp;emacr;ls."/>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742805" y="3572929"/>
            <a:ext cx="1658389" cy="1113905"/>
          </a:xfrm>
          <a:prstGeom prst="rect">
            <a:avLst/>
          </a:prstGeom>
          <a:noFill/>
          <a:ln>
            <a:noFill/>
          </a:ln>
        </p:spPr>
      </p:pic>
      <p:pic>
        <p:nvPicPr>
          <p:cNvPr id="5" name="Picture 4" descr="D:\bildes\IKŠĶILES SKOLIŅAS\Ikšķiles atzara dārzs 2016 rudenī\DSC_039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15057" y="2112606"/>
            <a:ext cx="2083936" cy="1378962"/>
          </a:xfrm>
          <a:prstGeom prst="rect">
            <a:avLst/>
          </a:prstGeom>
          <a:noFill/>
          <a:ln>
            <a:noFill/>
          </a:ln>
        </p:spPr>
      </p:pic>
      <p:pic>
        <p:nvPicPr>
          <p:cNvPr id="6" name="Picture 5" descr="D:\bildes\IKŠĶILES SKOLIŅAS\Ikšķiles atzara dārzs 2016 rudenī\DSC_039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39360" y="1124744"/>
            <a:ext cx="2360794" cy="1512463"/>
          </a:xfrm>
          <a:prstGeom prst="rect">
            <a:avLst/>
          </a:prstGeom>
          <a:noFill/>
          <a:ln>
            <a:noFill/>
          </a:ln>
        </p:spPr>
      </p:pic>
      <p:pic>
        <p:nvPicPr>
          <p:cNvPr id="7" name="Picture 6" descr="D:\bildes\IKŠĶILES SKOLIŅAS\Ikšķiles atzara dārzs 2016 rudenī\DSC_0384.JPG"/>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392244" y="4224382"/>
            <a:ext cx="2304256" cy="1721602"/>
          </a:xfrm>
          <a:prstGeom prst="rect">
            <a:avLst/>
          </a:prstGeom>
          <a:noFill/>
          <a:ln>
            <a:noFill/>
          </a:ln>
        </p:spPr>
      </p:pic>
      <p:pic>
        <p:nvPicPr>
          <p:cNvPr id="8" name="Picture 7" descr="D:\bildes\IKŠĶILES SKOLIŅAS\Ikšķiles atzara dārzs 2016 rudenī\DSC_0393.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81711" y="4866337"/>
            <a:ext cx="1836987" cy="1331084"/>
          </a:xfrm>
          <a:prstGeom prst="rect">
            <a:avLst/>
          </a:prstGeom>
          <a:noFill/>
          <a:ln>
            <a:noFill/>
          </a:ln>
        </p:spPr>
      </p:pic>
      <p:pic>
        <p:nvPicPr>
          <p:cNvPr id="9" name="Picture 8" descr="D:\bildes\IKŠĶILES SKOLIŅAS\Ikšķiles atzara dārzs 2016 rudenī\DSC_0380.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95736" y="1651794"/>
            <a:ext cx="2468349" cy="1691878"/>
          </a:xfrm>
          <a:prstGeom prst="rect">
            <a:avLst/>
          </a:prstGeom>
          <a:noFill/>
          <a:ln>
            <a:noFill/>
          </a:ln>
        </p:spPr>
      </p:pic>
      <p:pic>
        <p:nvPicPr>
          <p:cNvPr id="10" name="Picture 9" descr="http://www.brivaskola.lv/bildes/galerijas/20160211/big/fvv4YPfX9k.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59832" y="2802087"/>
            <a:ext cx="2304256" cy="1533266"/>
          </a:xfrm>
          <a:prstGeom prst="rect">
            <a:avLst/>
          </a:prstGeom>
          <a:noFill/>
          <a:ln>
            <a:noFill/>
          </a:ln>
        </p:spPr>
      </p:pic>
      <p:pic>
        <p:nvPicPr>
          <p:cNvPr id="11" name="Picture 10" descr="http://www.brivaskola.lv/bildes/galerijas/20160211/big/PuCxYVvwkX.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92274" y="2899511"/>
            <a:ext cx="2407280" cy="1694242"/>
          </a:xfrm>
          <a:prstGeom prst="rect">
            <a:avLst/>
          </a:prstGeom>
          <a:noFill/>
          <a:ln>
            <a:noFill/>
          </a:ln>
        </p:spPr>
      </p:pic>
      <p:pic>
        <p:nvPicPr>
          <p:cNvPr id="12" name="Picture 11" descr="http://www.brivaskola.lv/bildes/galerijas/2015065/big/YtA7vnAgDJ.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15816" y="4545731"/>
            <a:ext cx="2323544" cy="1691580"/>
          </a:xfrm>
          <a:prstGeom prst="rect">
            <a:avLst/>
          </a:prstGeom>
          <a:noFill/>
          <a:ln>
            <a:noFill/>
          </a:ln>
        </p:spPr>
      </p:pic>
    </p:spTree>
    <p:extLst>
      <p:ext uri="{BB962C8B-B14F-4D97-AF65-F5344CB8AC3E}">
        <p14:creationId xmlns:p14="http://schemas.microsoft.com/office/powerpoint/2010/main" val="1755108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201" y="269776"/>
            <a:ext cx="8229600" cy="1143000"/>
          </a:xfrm>
        </p:spPr>
        <p:txBody>
          <a:bodyPr>
            <a:normAutofit/>
          </a:bodyPr>
          <a:lstStyle/>
          <a:p>
            <a:r>
              <a:rPr lang="lv-LV" sz="4000" b="1" dirty="0" smtClean="0"/>
              <a:t>Prakse – māksla, muzicēšana u.c.</a:t>
            </a:r>
            <a:endParaRPr lang="lv-LV" sz="4000" b="1" dirty="0"/>
          </a:p>
        </p:txBody>
      </p:sp>
      <p:pic>
        <p:nvPicPr>
          <p:cNvPr id="4" name="Content Placeholder 3" descr="Lietot&amp;amacr;ja Ikš&amp;kcedil;iles Br&amp;imacr;v&amp;amacr; skola att&amp;emacr;ls."/>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4683968"/>
            <a:ext cx="2009197" cy="1473027"/>
          </a:xfrm>
          <a:prstGeom prst="rect">
            <a:avLst/>
          </a:prstGeom>
          <a:noFill/>
          <a:ln>
            <a:noFill/>
          </a:ln>
        </p:spPr>
      </p:pic>
      <p:pic>
        <p:nvPicPr>
          <p:cNvPr id="5" name="Picture 4" descr="D:\bildes\IKŠĶILES SKOLIŅAS\Ikšķiles skolas muzikas diena 09 09 2016\DSC_005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1916832"/>
            <a:ext cx="2657167" cy="1785109"/>
          </a:xfrm>
          <a:prstGeom prst="rect">
            <a:avLst/>
          </a:prstGeom>
          <a:noFill/>
          <a:ln>
            <a:noFill/>
          </a:ln>
        </p:spPr>
      </p:pic>
      <p:pic>
        <p:nvPicPr>
          <p:cNvPr id="6" name="Picture 5" descr="D:\bildes\IKŠĶILES SKOLIŅAS\2 septembris 2016 Ikšķiles atzarā\DSC_045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6786" y="3284984"/>
            <a:ext cx="2089469" cy="1368152"/>
          </a:xfrm>
          <a:prstGeom prst="rect">
            <a:avLst/>
          </a:prstGeom>
          <a:noFill/>
          <a:ln>
            <a:noFill/>
          </a:ln>
        </p:spPr>
      </p:pic>
      <p:pic>
        <p:nvPicPr>
          <p:cNvPr id="2050" name="Picture 2" descr="D:\bildes\IKŠĶILES SKOLIŅAS\Ikšķiles skolā 05 02 2015\20150417_140047 (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2160" y="1817440"/>
            <a:ext cx="2572353" cy="17829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bildes\IKŠĶILES SKOLIŅAS\PULKĀ EIMU PULKĀ TEKU 2016\DSC_0811.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76256" y="4580254"/>
            <a:ext cx="1872208" cy="1318375"/>
          </a:xfrm>
          <a:prstGeom prst="rect">
            <a:avLst/>
          </a:prstGeom>
          <a:noFill/>
          <a:ln>
            <a:noFill/>
          </a:ln>
        </p:spPr>
      </p:pic>
      <p:pic>
        <p:nvPicPr>
          <p:cNvPr id="8" name="Picture 7" descr="D:\bildes\IKŠĶILES SKOLIŅAS\Julgi nodarbības mūzika Ikšķilē 2016\DSC_0347.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32006" y="4766647"/>
            <a:ext cx="1756410" cy="1167130"/>
          </a:xfrm>
          <a:prstGeom prst="rect">
            <a:avLst/>
          </a:prstGeom>
          <a:noFill/>
          <a:ln>
            <a:noFill/>
          </a:ln>
        </p:spPr>
      </p:pic>
      <p:pic>
        <p:nvPicPr>
          <p:cNvPr id="9" name="Picture 8" descr="http://www.brivaskola.lv/bildes/galerijas/2016023/big/6UTN1sQdnX.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46748" y="1812504"/>
            <a:ext cx="1969055" cy="1308843"/>
          </a:xfrm>
          <a:prstGeom prst="rect">
            <a:avLst/>
          </a:prstGeom>
          <a:noFill/>
          <a:ln>
            <a:noFill/>
          </a:ln>
        </p:spPr>
      </p:pic>
      <p:pic>
        <p:nvPicPr>
          <p:cNvPr id="10" name="Picture 9" descr="http://www.brivaskola.lv/bildes/galerijas/2016023/big/juaTY6B4t4.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65301" y="3517264"/>
            <a:ext cx="1590675" cy="1062990"/>
          </a:xfrm>
          <a:prstGeom prst="rect">
            <a:avLst/>
          </a:prstGeom>
          <a:noFill/>
          <a:ln>
            <a:noFill/>
          </a:ln>
        </p:spPr>
      </p:pic>
      <p:pic>
        <p:nvPicPr>
          <p:cNvPr id="11" name="Picture 10" descr="http://www.brivaskola.lv/bildes/galerijas/2016105/big/M3ALzkglsz.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31840" y="5085185"/>
            <a:ext cx="1585161" cy="1047958"/>
          </a:xfrm>
          <a:prstGeom prst="rect">
            <a:avLst/>
          </a:prstGeom>
          <a:noFill/>
          <a:ln>
            <a:noFill/>
          </a:ln>
        </p:spPr>
      </p:pic>
    </p:spTree>
    <p:extLst>
      <p:ext uri="{BB962C8B-B14F-4D97-AF65-F5344CB8AC3E}">
        <p14:creationId xmlns:p14="http://schemas.microsoft.com/office/powerpoint/2010/main" val="1452909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4000" b="1" dirty="0" smtClean="0"/>
              <a:t>Prakse – ritmi</a:t>
            </a:r>
            <a:endParaRPr lang="lv-LV" sz="4000" b="1" dirty="0"/>
          </a:p>
        </p:txBody>
      </p:sp>
      <p:pic>
        <p:nvPicPr>
          <p:cNvPr id="4" name="Content Placeholder 3" descr="Lietot&amp;amacr;ja Ikš&amp;kcedil;iles Br&amp;imacr;v&amp;amacr; skola att&amp;emacr;ls."/>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82512" y="4749098"/>
            <a:ext cx="2381545" cy="1761059"/>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3203848" y="1916788"/>
            <a:ext cx="2320458" cy="1479550"/>
          </a:xfrm>
          <a:prstGeom prst="rect">
            <a:avLst/>
          </a:prstGeom>
          <a:noFill/>
          <a:ln>
            <a:noFill/>
          </a:ln>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3002218"/>
            <a:ext cx="2016224"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D:\bildes\PILTIŅKALNA\2013 bluķa vakars\DSC_0110.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84168" y="1121247"/>
            <a:ext cx="2440940" cy="1634490"/>
          </a:xfrm>
          <a:prstGeom prst="rect">
            <a:avLst/>
          </a:prstGeom>
          <a:noFill/>
          <a:ln>
            <a:noFill/>
          </a:ln>
        </p:spPr>
      </p:pic>
      <p:pic>
        <p:nvPicPr>
          <p:cNvPr id="8" name="Picture 7" descr="D:\bildes\PILTIŅKALNA\2016-04-20 lieldienas Piltiņkalnā\DSC_0069.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08318" y="5157192"/>
            <a:ext cx="1728192" cy="1248217"/>
          </a:xfrm>
          <a:prstGeom prst="rect">
            <a:avLst/>
          </a:prstGeom>
          <a:noFill/>
          <a:ln>
            <a:noFill/>
          </a:ln>
        </p:spPr>
      </p:pic>
      <p:pic>
        <p:nvPicPr>
          <p:cNvPr id="3" name="Picture 2" descr="D:\bildes\PILTIŅKALNA\Jāņi 2014 no Kristīnes\DSC_229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5536" y="2337463"/>
            <a:ext cx="1417348" cy="2117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D:\bildes\IKŠĶILES SKOLIŅAS\metenis 2016\DSC_0306.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01998" y="4986462"/>
            <a:ext cx="2023110" cy="1344295"/>
          </a:xfrm>
          <a:prstGeom prst="rect">
            <a:avLst/>
          </a:prstGeom>
          <a:noFill/>
          <a:ln>
            <a:noFill/>
          </a:ln>
        </p:spPr>
      </p:pic>
      <p:pic>
        <p:nvPicPr>
          <p:cNvPr id="11" name="Picture 10" descr="D:\bildes\IKŠĶILES SKOLIŅAS\metenis 2016\DSC_0189.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23728" y="2927154"/>
            <a:ext cx="2160240" cy="1685218"/>
          </a:xfrm>
          <a:prstGeom prst="rect">
            <a:avLst/>
          </a:prstGeom>
          <a:noFill/>
          <a:ln>
            <a:noFill/>
          </a:ln>
        </p:spPr>
      </p:pic>
      <p:pic>
        <p:nvPicPr>
          <p:cNvPr id="1027" name="Picture 3" descr="D:\bildes\IKŠĶILES SKOLIŅAS\2016-04-29 ūsiņdiena Ikšķilē\DSC_0316.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87510" y="3607778"/>
            <a:ext cx="2073591" cy="1378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816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708688"/>
          </a:xfrm>
        </p:spPr>
        <p:txBody>
          <a:bodyPr>
            <a:normAutofit/>
          </a:bodyPr>
          <a:lstStyle/>
          <a:p>
            <a:r>
              <a:rPr lang="lv-LV" sz="4000" b="1" dirty="0" smtClean="0"/>
              <a:t>Kopsavilkums</a:t>
            </a:r>
            <a:endParaRPr lang="lv-LV" sz="4000" b="1" dirty="0"/>
          </a:p>
        </p:txBody>
      </p:sp>
      <p:sp>
        <p:nvSpPr>
          <p:cNvPr id="3" name="Content Placeholder 2"/>
          <p:cNvSpPr>
            <a:spLocks noGrp="1"/>
          </p:cNvSpPr>
          <p:nvPr>
            <p:ph idx="1"/>
          </p:nvPr>
        </p:nvSpPr>
        <p:spPr>
          <a:xfrm>
            <a:off x="457200" y="1556792"/>
            <a:ext cx="8229600" cy="5112568"/>
          </a:xfrm>
        </p:spPr>
        <p:txBody>
          <a:bodyPr>
            <a:normAutofit fontScale="62500" lnSpcReduction="20000"/>
          </a:bodyPr>
          <a:lstStyle/>
          <a:p>
            <a:r>
              <a:rPr lang="lv-LV" dirty="0" smtClean="0">
                <a:latin typeface="Arial" panose="020B0604020202020204" pitchFamily="34" charset="0"/>
                <a:cs typeface="Arial" panose="020B0604020202020204" pitchFamily="34" charset="0"/>
              </a:rPr>
              <a:t>Iespējams</a:t>
            </a:r>
            <a:r>
              <a:rPr lang="lv-LV" dirty="0">
                <a:latin typeface="Arial" panose="020B0604020202020204" pitchFamily="34" charset="0"/>
                <a:cs typeface="Arial" panose="020B0604020202020204" pitchFamily="34" charset="0"/>
              </a:rPr>
              <a:t>, ka nākotnes pedagoģija būs «klātesamības pedagoģija», jo «klātesamība» holistiskās apziņas līmenī, producē kaut ko tādu, ko nevar nodot zināšanas;</a:t>
            </a:r>
          </a:p>
          <a:p>
            <a:endParaRPr lang="lv-LV" dirty="0">
              <a:latin typeface="Arial" panose="020B0604020202020204" pitchFamily="34" charset="0"/>
              <a:cs typeface="Arial" panose="020B0604020202020204" pitchFamily="34" charset="0"/>
            </a:endParaRPr>
          </a:p>
          <a:p>
            <a:pPr>
              <a:spcBef>
                <a:spcPts val="0"/>
              </a:spcBef>
              <a:buClrTx/>
              <a:buSzTx/>
              <a:defRPr/>
            </a:pPr>
            <a:r>
              <a:rPr lang="lv-LV" dirty="0" smtClean="0">
                <a:latin typeface="Arial" panose="020B0604020202020204" pitchFamily="34" charset="0"/>
                <a:cs typeface="Arial" panose="020B0604020202020204" pitchFamily="34" charset="0"/>
              </a:rPr>
              <a:t>Acīmredzams</a:t>
            </a:r>
            <a:r>
              <a:rPr lang="lv-LV" dirty="0">
                <a:latin typeface="Arial" panose="020B0604020202020204" pitchFamily="34" charset="0"/>
                <a:cs typeface="Arial" panose="020B0604020202020204" pitchFamily="34" charset="0"/>
              </a:rPr>
              <a:t>, ka jāveido tāda vide, kurā ritmiski mainās divi izziņas veidi; «Zīmju» un «klātesamība» - līdzīgi rīkoties iesaka pieminētā U-teorija.</a:t>
            </a:r>
          </a:p>
          <a:p>
            <a:endParaRPr lang="lv-LV" dirty="0">
              <a:latin typeface="Arial" panose="020B0604020202020204" pitchFamily="34" charset="0"/>
              <a:cs typeface="Arial" panose="020B0604020202020204" pitchFamily="34" charset="0"/>
            </a:endParaRPr>
          </a:p>
          <a:p>
            <a:r>
              <a:rPr lang="lv-LV" dirty="0" smtClean="0">
                <a:latin typeface="Arial" panose="020B0604020202020204" pitchFamily="34" charset="0"/>
                <a:cs typeface="Arial" panose="020B0604020202020204" pitchFamily="34" charset="0"/>
              </a:rPr>
              <a:t>Izskatās</a:t>
            </a:r>
            <a:r>
              <a:rPr lang="lv-LV" dirty="0">
                <a:latin typeface="Arial" panose="020B0604020202020204" pitchFamily="34" charset="0"/>
                <a:cs typeface="Arial" panose="020B0604020202020204" pitchFamily="34" charset="0"/>
              </a:rPr>
              <a:t>, ka mūsu tautskolai līdzīgas skolas-kopienas, kurā valda ģimeniskas attiecības (tiešā un pārnestā nozīmē) nevar būt bērnu </a:t>
            </a:r>
            <a:r>
              <a:rPr lang="lv-LV" dirty="0" err="1">
                <a:latin typeface="Arial" panose="020B0604020202020204" pitchFamily="34" charset="0"/>
                <a:cs typeface="Arial" panose="020B0604020202020204" pitchFamily="34" charset="0"/>
              </a:rPr>
              <a:t>daudzskaitliskas</a:t>
            </a:r>
            <a:r>
              <a:rPr lang="lv-LV" dirty="0">
                <a:latin typeface="Arial" panose="020B0604020202020204" pitchFamily="34" charset="0"/>
                <a:cs typeface="Arial" panose="020B0604020202020204" pitchFamily="34" charset="0"/>
              </a:rPr>
              <a:t>;</a:t>
            </a:r>
          </a:p>
          <a:p>
            <a:endParaRPr lang="lv-LV" dirty="0">
              <a:latin typeface="Arial" panose="020B0604020202020204" pitchFamily="34" charset="0"/>
              <a:cs typeface="Arial" panose="020B0604020202020204" pitchFamily="34" charset="0"/>
            </a:endParaRPr>
          </a:p>
          <a:p>
            <a:r>
              <a:rPr lang="lv-LV" dirty="0" smtClean="0">
                <a:latin typeface="Arial" panose="020B0604020202020204" pitchFamily="34" charset="0"/>
                <a:cs typeface="Arial" panose="020B0604020202020204" pitchFamily="34" charset="0"/>
              </a:rPr>
              <a:t>Kopienas </a:t>
            </a:r>
            <a:r>
              <a:rPr lang="lv-LV" dirty="0">
                <a:latin typeface="Arial" panose="020B0604020202020204" pitchFamily="34" charset="0"/>
                <a:cs typeface="Arial" panose="020B0604020202020204" pitchFamily="34" charset="0"/>
              </a:rPr>
              <a:t>skola jeb «klātesamības» skola veidojas tad, kad visi ar skolu saistītie «elpo vienā elpā» jeb grib vienu un to pašu. Pieļauju, ka līdzīgas kopienas skolas tautskolai, var tikt veidotas arī citiem apziņas stāvokļiem, ja vien tie ir gatavi ko tādu darīt.</a:t>
            </a:r>
          </a:p>
          <a:p>
            <a:endParaRPr lang="lv-LV" dirty="0">
              <a:latin typeface="Arial" panose="020B0604020202020204" pitchFamily="34" charset="0"/>
              <a:cs typeface="Arial" panose="020B0604020202020204" pitchFamily="34" charset="0"/>
            </a:endParaRPr>
          </a:p>
          <a:p>
            <a:r>
              <a:rPr lang="lv-LV" dirty="0" smtClean="0">
                <a:latin typeface="Arial" panose="020B0604020202020204" pitchFamily="34" charset="0"/>
                <a:cs typeface="Arial" panose="020B0604020202020204" pitchFamily="34" charset="0"/>
              </a:rPr>
              <a:t>Kopienas </a:t>
            </a:r>
            <a:r>
              <a:rPr lang="lv-LV" dirty="0">
                <a:latin typeface="Arial" panose="020B0604020202020204" pitchFamily="34" charset="0"/>
                <a:cs typeface="Arial" panose="020B0604020202020204" pitchFamily="34" charset="0"/>
              </a:rPr>
              <a:t>skolas var sadurties ar «augstāko varu» uzspiestām prasībām, kas ierobežo skolu brīvību un reizē ar atbildības uzņemšanos par tās locekļiem (jau saduras – piemērs ar </a:t>
            </a:r>
            <a:r>
              <a:rPr lang="lv-LV" dirty="0" smtClean="0">
                <a:latin typeface="Arial" panose="020B0604020202020204" pitchFamily="34" charset="0"/>
                <a:cs typeface="Arial" panose="020B0604020202020204" pitchFamily="34" charset="0"/>
              </a:rPr>
              <a:t>veģetāro </a:t>
            </a:r>
            <a:r>
              <a:rPr lang="lv-LV" dirty="0">
                <a:latin typeface="Arial" panose="020B0604020202020204" pitchFamily="34" charset="0"/>
                <a:cs typeface="Arial" panose="020B0604020202020204" pitchFamily="34" charset="0"/>
              </a:rPr>
              <a:t>virtuvi). </a:t>
            </a:r>
          </a:p>
          <a:p>
            <a:endParaRPr lang="lv-LV" dirty="0">
              <a:latin typeface="Arial" panose="020B0604020202020204" pitchFamily="34" charset="0"/>
              <a:cs typeface="Arial" panose="020B0604020202020204" pitchFamily="34" charset="0"/>
            </a:endParaRPr>
          </a:p>
          <a:p>
            <a:r>
              <a:rPr lang="lv-LV" dirty="0" smtClean="0">
                <a:latin typeface="Arial" panose="020B0604020202020204" pitchFamily="34" charset="0"/>
                <a:cs typeface="Arial" panose="020B0604020202020204" pitchFamily="34" charset="0"/>
              </a:rPr>
              <a:t>Ir </a:t>
            </a:r>
            <a:r>
              <a:rPr lang="lv-LV" dirty="0">
                <a:latin typeface="Arial" panose="020B0604020202020204" pitchFamily="34" charset="0"/>
                <a:cs typeface="Arial" panose="020B0604020202020204" pitchFamily="34" charset="0"/>
              </a:rPr>
              <a:t>nepieciešamas izmaiņas normatīvajos aktos – tajos vispār nav kaut kā nodefinētas šāda tipa skolas – viens definējums – privātskolas. Mēs savā būtība neesam privātskola, mēs esam sabiedriskā labuma kopa, kas realizē mūžizglītību, tajā skaitā vispārējo pamatizglītību bērniem.</a:t>
            </a:r>
            <a:endParaRPr lang="lv-LV"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8432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4000" b="1" dirty="0" smtClean="0"/>
              <a:t>Paldies par uzmanību!</a:t>
            </a:r>
            <a:endParaRPr lang="lv-LV" sz="4000" b="1" dirty="0"/>
          </a:p>
        </p:txBody>
      </p:sp>
      <p:sp>
        <p:nvSpPr>
          <p:cNvPr id="3" name="Content Placeholder 2"/>
          <p:cNvSpPr>
            <a:spLocks noGrp="1"/>
          </p:cNvSpPr>
          <p:nvPr>
            <p:ph idx="1"/>
          </p:nvPr>
        </p:nvSpPr>
        <p:spPr/>
        <p:txBody>
          <a:bodyPr/>
          <a:lstStyle/>
          <a:p>
            <a:endParaRPr lang="lv-LV"/>
          </a:p>
        </p:txBody>
      </p:sp>
    </p:spTree>
    <p:extLst>
      <p:ext uri="{BB962C8B-B14F-4D97-AF65-F5344CB8AC3E}">
        <p14:creationId xmlns:p14="http://schemas.microsoft.com/office/powerpoint/2010/main" val="746177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4000" b="1" dirty="0" smtClean="0"/>
              <a:t>Sarunas secība</a:t>
            </a:r>
            <a:endParaRPr lang="lv-LV" sz="4000" b="1" dirty="0"/>
          </a:p>
        </p:txBody>
      </p:sp>
      <p:sp>
        <p:nvSpPr>
          <p:cNvPr id="3" name="Content Placeholder 2"/>
          <p:cNvSpPr>
            <a:spLocks noGrp="1"/>
          </p:cNvSpPr>
          <p:nvPr>
            <p:ph idx="1"/>
          </p:nvPr>
        </p:nvSpPr>
        <p:spPr/>
        <p:txBody>
          <a:bodyPr/>
          <a:lstStyle/>
          <a:p>
            <a:endParaRPr lang="lv-LV" dirty="0" smtClean="0"/>
          </a:p>
          <a:p>
            <a:r>
              <a:rPr lang="lv-LV" dirty="0"/>
              <a:t>Kopiena;</a:t>
            </a:r>
          </a:p>
          <a:p>
            <a:r>
              <a:rPr lang="lv-LV" dirty="0" smtClean="0"/>
              <a:t>Klātesamība;</a:t>
            </a:r>
          </a:p>
          <a:p>
            <a:r>
              <a:rPr lang="lv-LV" dirty="0" smtClean="0"/>
              <a:t>Sadzīves ainas;</a:t>
            </a:r>
          </a:p>
          <a:p>
            <a:r>
              <a:rPr lang="lv-LV" dirty="0" smtClean="0"/>
              <a:t>Kopsavilkums.</a:t>
            </a:r>
          </a:p>
        </p:txBody>
      </p:sp>
    </p:spTree>
    <p:extLst>
      <p:ext uri="{BB962C8B-B14F-4D97-AF65-F5344CB8AC3E}">
        <p14:creationId xmlns:p14="http://schemas.microsoft.com/office/powerpoint/2010/main" val="2756501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4000" b="1" dirty="0" smtClean="0"/>
              <a:t>Kopiena</a:t>
            </a:r>
            <a:endParaRPr lang="lv-LV" sz="4000" b="1" dirty="0"/>
          </a:p>
        </p:txBody>
      </p:sp>
      <p:sp>
        <p:nvSpPr>
          <p:cNvPr id="3" name="Content Placeholder 2"/>
          <p:cNvSpPr>
            <a:spLocks noGrp="1"/>
          </p:cNvSpPr>
          <p:nvPr>
            <p:ph idx="1"/>
          </p:nvPr>
        </p:nvSpPr>
        <p:spPr/>
        <p:txBody>
          <a:bodyPr/>
          <a:lstStyle/>
          <a:p>
            <a:pPr marL="0" indent="0">
              <a:spcBef>
                <a:spcPts val="0"/>
              </a:spcBef>
              <a:buNone/>
              <a:defRPr/>
            </a:pPr>
            <a:r>
              <a:rPr lang="lv-LV" dirty="0" smtClean="0"/>
              <a:t>Sapratne par ideju «kopienas skola» izveidojusies šāda:</a:t>
            </a:r>
          </a:p>
          <a:p>
            <a:pPr marL="171450" indent="-171450">
              <a:spcBef>
                <a:spcPts val="0"/>
              </a:spcBef>
              <a:buFontTx/>
              <a:buChar char="-"/>
              <a:defRPr/>
            </a:pPr>
            <a:r>
              <a:rPr lang="lv-LV" dirty="0" smtClean="0"/>
              <a:t>Skola </a:t>
            </a:r>
            <a:r>
              <a:rPr lang="lv-LV" dirty="0"/>
              <a:t>kā </a:t>
            </a:r>
            <a:r>
              <a:rPr lang="lv-LV" dirty="0" err="1"/>
              <a:t>mūžmācīšanās</a:t>
            </a:r>
            <a:r>
              <a:rPr lang="lv-LV" dirty="0"/>
              <a:t> vieta pagastā visām iedzīvotāju grupām;</a:t>
            </a:r>
          </a:p>
          <a:p>
            <a:pPr marL="171450" indent="-171450">
              <a:spcBef>
                <a:spcPts val="0"/>
              </a:spcBef>
              <a:buFontTx/>
              <a:buChar char="-"/>
              <a:defRPr/>
            </a:pPr>
            <a:r>
              <a:rPr lang="lv-LV" dirty="0"/>
              <a:t>Skolas resursu izmantošana vietējās kopienas attīstībā;</a:t>
            </a:r>
          </a:p>
          <a:p>
            <a:pPr marL="171450" indent="-171450">
              <a:spcBef>
                <a:spcPts val="0"/>
              </a:spcBef>
              <a:buFontTx/>
              <a:buChar char="-"/>
              <a:defRPr/>
            </a:pPr>
            <a:r>
              <a:rPr lang="lv-LV" dirty="0"/>
              <a:t>Skolotāju aktīvu iesaistīšanos </a:t>
            </a:r>
            <a:r>
              <a:rPr lang="lv-LV" dirty="0" err="1"/>
              <a:t>mijattiecībās</a:t>
            </a:r>
            <a:r>
              <a:rPr lang="lv-LV" dirty="0"/>
              <a:t> ar skolēniem, viņu ģimenēm un citiem vietējās kopienas locekļiem;</a:t>
            </a:r>
          </a:p>
          <a:p>
            <a:endParaRPr lang="lv-LV" dirty="0"/>
          </a:p>
        </p:txBody>
      </p:sp>
    </p:spTree>
    <p:extLst>
      <p:ext uri="{BB962C8B-B14F-4D97-AF65-F5344CB8AC3E}">
        <p14:creationId xmlns:p14="http://schemas.microsoft.com/office/powerpoint/2010/main" val="931584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2016224"/>
          </a:xfrm>
        </p:spPr>
        <p:txBody>
          <a:bodyPr>
            <a:normAutofit/>
          </a:bodyPr>
          <a:lstStyle/>
          <a:p>
            <a:r>
              <a:rPr lang="lv-LV" sz="3600" b="1" dirty="0" smtClean="0"/>
              <a:t>Atslēgvārds: klātesamība (</a:t>
            </a:r>
            <a:r>
              <a:rPr lang="lv-LV" sz="3600" b="1" dirty="0" err="1" smtClean="0"/>
              <a:t>klātneesamība</a:t>
            </a:r>
            <a:r>
              <a:rPr lang="lv-LV" sz="3600" b="1" dirty="0" smtClean="0"/>
              <a:t>, promesošs</a:t>
            </a:r>
            <a:r>
              <a:rPr lang="lv-LV" sz="4000" b="1" dirty="0" smtClean="0"/>
              <a:t>)</a:t>
            </a:r>
            <a:r>
              <a:rPr lang="lv-LV" sz="3600" b="1" dirty="0" smtClean="0"/>
              <a:t> </a:t>
            </a:r>
            <a:r>
              <a:rPr lang="lv-LV" sz="2400" dirty="0" smtClean="0"/>
              <a:t>(</a:t>
            </a:r>
            <a:r>
              <a:rPr lang="lv-LV" sz="2400" dirty="0" err="1" smtClean="0"/>
              <a:t>Presence</a:t>
            </a:r>
            <a:r>
              <a:rPr lang="lv-LV" sz="2400" dirty="0" smtClean="0"/>
              <a:t> </a:t>
            </a:r>
            <a:r>
              <a:rPr lang="lv-LV" sz="2400" dirty="0"/>
              <a:t>un </a:t>
            </a:r>
            <a:r>
              <a:rPr lang="lv-LV" sz="2400" dirty="0" err="1"/>
              <a:t>absence</a:t>
            </a:r>
            <a:r>
              <a:rPr lang="lv-LV" sz="2400" dirty="0"/>
              <a:t> — </a:t>
            </a:r>
            <a:r>
              <a:rPr lang="lv-LV" sz="2400" dirty="0" err="1"/>
              <a:t>присутствие</a:t>
            </a:r>
            <a:r>
              <a:rPr lang="lv-LV" sz="2400" dirty="0"/>
              <a:t> и </a:t>
            </a:r>
            <a:r>
              <a:rPr lang="lv-LV" sz="2400" dirty="0" err="1" smtClean="0"/>
              <a:t>отсутствие</a:t>
            </a:r>
            <a:r>
              <a:rPr lang="lv-LV" sz="2400" dirty="0" smtClean="0"/>
              <a:t>)</a:t>
            </a:r>
            <a:endParaRPr lang="lv-LV" sz="2400" dirty="0"/>
          </a:p>
        </p:txBody>
      </p:sp>
      <p:sp>
        <p:nvSpPr>
          <p:cNvPr id="3" name="Content Placeholder 2"/>
          <p:cNvSpPr>
            <a:spLocks noGrp="1"/>
          </p:cNvSpPr>
          <p:nvPr>
            <p:ph idx="1"/>
          </p:nvPr>
        </p:nvSpPr>
        <p:spPr>
          <a:xfrm>
            <a:off x="361950" y="2926080"/>
            <a:ext cx="8229600" cy="3221712"/>
          </a:xfrm>
        </p:spPr>
        <p:txBody>
          <a:bodyPr/>
          <a:lstStyle/>
          <a:p>
            <a:pPr marL="0" indent="0">
              <a:buNone/>
            </a:pPr>
            <a:r>
              <a:rPr lang="lv-LV" dirty="0" smtClean="0"/>
              <a:t>Semantikas līmeņi: </a:t>
            </a:r>
          </a:p>
          <a:p>
            <a:pPr marL="514350" indent="-514350">
              <a:buFont typeface="+mj-lt"/>
              <a:buAutoNum type="arabicPeriod"/>
            </a:pPr>
            <a:r>
              <a:rPr lang="lv-LV" dirty="0" smtClean="0"/>
              <a:t>Pasīvi klāt </a:t>
            </a:r>
            <a:r>
              <a:rPr lang="lv-LV" dirty="0"/>
              <a:t>kaut kam </a:t>
            </a:r>
            <a:r>
              <a:rPr lang="lv-LV" dirty="0" smtClean="0"/>
              <a:t>ārējam;</a:t>
            </a:r>
          </a:p>
          <a:p>
            <a:pPr marL="514350" indent="-514350">
              <a:buFont typeface="+mj-lt"/>
              <a:buAutoNum type="arabicPeriod"/>
            </a:pPr>
            <a:r>
              <a:rPr lang="lv-LV" dirty="0" smtClean="0"/>
              <a:t>Aktīvi klāt kaut kam ārējam;</a:t>
            </a:r>
          </a:p>
          <a:p>
            <a:pPr marL="514350" indent="-514350">
              <a:buFont typeface="+mj-lt"/>
              <a:buAutoNum type="arabicPeriod"/>
            </a:pPr>
            <a:r>
              <a:rPr lang="lv-LV" dirty="0" smtClean="0"/>
              <a:t>Kaut kas klāt manī – iekšēja klātesamība;</a:t>
            </a:r>
          </a:p>
          <a:p>
            <a:pPr marL="514350" indent="-514350">
              <a:buFont typeface="+mj-lt"/>
              <a:buAutoNum type="arabicPeriod"/>
            </a:pPr>
            <a:r>
              <a:rPr lang="lv-LV" dirty="0" smtClean="0"/>
              <a:t>Emocionāla saistība;</a:t>
            </a:r>
          </a:p>
          <a:p>
            <a:pPr marL="514350" indent="-514350">
              <a:buFont typeface="+mj-lt"/>
              <a:buAutoNum type="arabicPeriod"/>
            </a:pPr>
            <a:r>
              <a:rPr lang="lv-LV" dirty="0" smtClean="0"/>
              <a:t>Transcendentāla saistība</a:t>
            </a:r>
          </a:p>
          <a:p>
            <a:endParaRPr lang="lv-LV" dirty="0"/>
          </a:p>
        </p:txBody>
      </p:sp>
    </p:spTree>
    <p:extLst>
      <p:ext uri="{BB962C8B-B14F-4D97-AF65-F5344CB8AC3E}">
        <p14:creationId xmlns:p14="http://schemas.microsoft.com/office/powerpoint/2010/main" val="1963802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894"/>
            <a:ext cx="8229600" cy="1143000"/>
          </a:xfrm>
        </p:spPr>
        <p:txBody>
          <a:bodyPr>
            <a:normAutofit/>
          </a:bodyPr>
          <a:lstStyle/>
          <a:p>
            <a:r>
              <a:rPr lang="lv-LV" sz="4000" b="1" dirty="0" smtClean="0"/>
              <a:t>Tautskolas kopiena</a:t>
            </a:r>
            <a:endParaRPr lang="lv-LV" sz="4000" b="1" dirty="0"/>
          </a:p>
        </p:txBody>
      </p:sp>
      <p:pic>
        <p:nvPicPr>
          <p:cNvPr id="6" name="Content Placeholder 5" descr="D:\bildes\IKŠĶILES SKOLIŅAS\17 06 2016 skolas pēdējā diena\DSC_0002.JPG"/>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5520376" y="4437112"/>
            <a:ext cx="3113116" cy="2231967"/>
          </a:xfrm>
          <a:prstGeom prst="rect">
            <a:avLst/>
          </a:prstGeom>
          <a:noFill/>
          <a:ln>
            <a:noFill/>
          </a:ln>
        </p:spPr>
      </p:pic>
      <p:pic>
        <p:nvPicPr>
          <p:cNvPr id="7" name="Picture 6" descr="D:\bildes\IKŠĶILES SKOLIŅAS\17 06 2016 skolas pēdējā diena\DSC_030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578970"/>
            <a:ext cx="3632102" cy="2664296"/>
          </a:xfrm>
          <a:prstGeom prst="rect">
            <a:avLst/>
          </a:prstGeom>
          <a:noFill/>
          <a:ln>
            <a:noFill/>
          </a:ln>
        </p:spPr>
      </p:pic>
      <p:pic>
        <p:nvPicPr>
          <p:cNvPr id="9" name="Picture 8" descr="D:\bildes\IKŠĶILES SKOLIŅAS\17 06 2016 skolas pēdējā diena\DSC_070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2011018"/>
            <a:ext cx="3153627" cy="2232248"/>
          </a:xfrm>
          <a:prstGeom prst="rect">
            <a:avLst/>
          </a:prstGeom>
          <a:noFill/>
          <a:ln>
            <a:noFill/>
          </a:ln>
        </p:spPr>
      </p:pic>
      <p:pic>
        <p:nvPicPr>
          <p:cNvPr id="10" name="Picture 9" descr="D:\bildes\IKŠĶILES SKOLIŅAS\17 06 2016 skolas pēdējā diena\DSC_0710.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43058" y="4024630"/>
            <a:ext cx="3153396" cy="2284690"/>
          </a:xfrm>
          <a:prstGeom prst="rect">
            <a:avLst/>
          </a:prstGeom>
          <a:noFill/>
          <a:ln>
            <a:noFill/>
          </a:ln>
        </p:spPr>
      </p:pic>
    </p:spTree>
    <p:extLst>
      <p:ext uri="{BB962C8B-B14F-4D97-AF65-F5344CB8AC3E}">
        <p14:creationId xmlns:p14="http://schemas.microsoft.com/office/powerpoint/2010/main" val="3212893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304" y="260648"/>
            <a:ext cx="8229600" cy="1143000"/>
          </a:xfrm>
        </p:spPr>
        <p:txBody>
          <a:bodyPr>
            <a:normAutofit/>
          </a:bodyPr>
          <a:lstStyle/>
          <a:p>
            <a:r>
              <a:rPr lang="lv-LV" sz="4000" b="1" dirty="0" smtClean="0"/>
              <a:t>Kopienas dzīve un darbs</a:t>
            </a:r>
            <a:endParaRPr lang="lv-LV" sz="4000" b="1" dirty="0"/>
          </a:p>
        </p:txBody>
      </p:sp>
      <p:pic>
        <p:nvPicPr>
          <p:cNvPr id="4" name="Content Placeholder 3" descr="D:\bildes\IKŠĶILES SKOLIŅAS\17 06 2016 skolas pēdējā diena\DSC_0014.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43138" y="1799774"/>
            <a:ext cx="2016693" cy="1233425"/>
          </a:xfrm>
          <a:prstGeom prst="rect">
            <a:avLst/>
          </a:prstGeom>
          <a:noFill/>
          <a:ln>
            <a:noFill/>
          </a:ln>
        </p:spPr>
      </p:pic>
      <p:pic>
        <p:nvPicPr>
          <p:cNvPr id="5" name="Picture 4" descr="D:\bildes\TAUTSKOLAS DRUSTU\21 11 2016 ģimeniskās attiecības skoliņā\DSC_002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5226" y="2636912"/>
            <a:ext cx="2016224" cy="1514669"/>
          </a:xfrm>
          <a:prstGeom prst="rect">
            <a:avLst/>
          </a:prstGeom>
          <a:noFill/>
          <a:ln>
            <a:noFill/>
          </a:ln>
        </p:spPr>
      </p:pic>
      <p:pic>
        <p:nvPicPr>
          <p:cNvPr id="6" name="Picture 5" descr="C:\Users\Ojars\AppData\Local\Microsoft\Windows\INetCache\Content.Word\DSC_0013.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941" y="4676868"/>
            <a:ext cx="2232248" cy="1717644"/>
          </a:xfrm>
          <a:prstGeom prst="rect">
            <a:avLst/>
          </a:prstGeom>
          <a:noFill/>
          <a:ln>
            <a:noFill/>
          </a:ln>
        </p:spPr>
      </p:pic>
      <p:pic>
        <p:nvPicPr>
          <p:cNvPr id="7" name="Picture 6" descr="D:\bildes\TAUTSKOLAS DRUSTU\21 11 2016 ģimeniskās attiecības skoliņā\DSC_002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7824" y="4676868"/>
            <a:ext cx="2644979" cy="1832801"/>
          </a:xfrm>
          <a:prstGeom prst="rect">
            <a:avLst/>
          </a:prstGeom>
          <a:noFill/>
          <a:ln>
            <a:noFill/>
          </a:ln>
        </p:spPr>
      </p:pic>
      <p:pic>
        <p:nvPicPr>
          <p:cNvPr id="8" name="Picture 7" descr="D:\bildes\TAUTSKOLAS DRUSTU\21 11 2016 ģimeniskās attiecības skoliņā\DSC_0009.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73565" y="1299096"/>
            <a:ext cx="1957646" cy="1303419"/>
          </a:xfrm>
          <a:prstGeom prst="rect">
            <a:avLst/>
          </a:prstGeom>
          <a:noFill/>
          <a:ln>
            <a:noFill/>
          </a:ln>
        </p:spPr>
      </p:pic>
      <p:pic>
        <p:nvPicPr>
          <p:cNvPr id="10" name="Picture 9" descr="D:\bildes\TAUTSKOLAS DRUSTU\29 09 2016 Drustu tautskolā Jauna elpa\DSC_0104.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60393" y="2940888"/>
            <a:ext cx="2211388" cy="1643669"/>
          </a:xfrm>
          <a:prstGeom prst="rect">
            <a:avLst/>
          </a:prstGeom>
          <a:noFill/>
          <a:ln>
            <a:noFill/>
          </a:ln>
        </p:spPr>
      </p:pic>
      <p:pic>
        <p:nvPicPr>
          <p:cNvPr id="11" name="Picture 10" descr="D:\bildes\TAUTSKOLAS DRUSTU\29 09 2016 Drustu tautskolā Jauna elpa\DSC_0297.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520" y="3140968"/>
            <a:ext cx="2376264" cy="1491181"/>
          </a:xfrm>
          <a:prstGeom prst="rect">
            <a:avLst/>
          </a:prstGeom>
          <a:noFill/>
          <a:ln>
            <a:noFill/>
          </a:ln>
        </p:spPr>
      </p:pic>
      <p:pic>
        <p:nvPicPr>
          <p:cNvPr id="12" name="Picture 11" descr="D:\bildes\TAUTSKOLAS DRUSTU\29 09 2016 Drustu tautskolā Jauna elpa\DSC_0303.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00192" y="4972018"/>
            <a:ext cx="2231019" cy="1506205"/>
          </a:xfrm>
          <a:prstGeom prst="rect">
            <a:avLst/>
          </a:prstGeom>
          <a:noFill/>
          <a:ln>
            <a:noFill/>
          </a:ln>
        </p:spPr>
      </p:pic>
    </p:spTree>
    <p:extLst>
      <p:ext uri="{BB962C8B-B14F-4D97-AF65-F5344CB8AC3E}">
        <p14:creationId xmlns:p14="http://schemas.microsoft.com/office/powerpoint/2010/main" val="1059983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v-LV" sz="4000" b="1" dirty="0" err="1" smtClean="0"/>
              <a:t>Echkarts</a:t>
            </a:r>
            <a:r>
              <a:rPr lang="lv-LV" sz="4000" b="1" dirty="0" smtClean="0"/>
              <a:t> </a:t>
            </a:r>
            <a:r>
              <a:rPr lang="lv-LV" sz="4000" b="1" dirty="0" err="1" smtClean="0"/>
              <a:t>Tolle</a:t>
            </a:r>
            <a:r>
              <a:rPr lang="lv-LV" sz="4000" b="1" dirty="0" smtClean="0"/>
              <a:t> – metodes «klātesamības» pedagoģijai</a:t>
            </a:r>
            <a:endParaRPr lang="lv-LV" sz="4000" b="1" dirty="0"/>
          </a:p>
        </p:txBody>
      </p:sp>
      <p:sp>
        <p:nvSpPr>
          <p:cNvPr id="3" name="Content Placeholder 2"/>
          <p:cNvSpPr>
            <a:spLocks noGrp="1"/>
          </p:cNvSpPr>
          <p:nvPr>
            <p:ph idx="1"/>
          </p:nvPr>
        </p:nvSpPr>
        <p:spPr/>
        <p:txBody>
          <a:bodyPr>
            <a:normAutofit fontScale="85000" lnSpcReduction="20000"/>
          </a:bodyPr>
          <a:lstStyle/>
          <a:p>
            <a:pPr>
              <a:lnSpc>
                <a:spcPct val="115000"/>
              </a:lnSpc>
              <a:spcAft>
                <a:spcPts val="0"/>
              </a:spcAft>
            </a:pPr>
            <a:r>
              <a:rPr lang="lv-LV" dirty="0">
                <a:latin typeface="Times New Roman"/>
                <a:ea typeface="Calibri"/>
              </a:rPr>
              <a:t>Tu izjūti vienotību ar jebko, kas uztverts klusumā un caur klusumu. Just vienotību ar it visām lietām ir patiesa mīlestība.</a:t>
            </a:r>
          </a:p>
          <a:p>
            <a:pPr>
              <a:lnSpc>
                <a:spcPct val="115000"/>
              </a:lnSpc>
              <a:spcAft>
                <a:spcPts val="0"/>
              </a:spcAft>
            </a:pPr>
            <a:r>
              <a:rPr lang="lv-LV" dirty="0">
                <a:latin typeface="Times New Roman"/>
                <a:ea typeface="Calibri"/>
              </a:rPr>
              <a:t>Viedums ir prasmē būt klusam. Vienkārši vēro un ieklausies. Neko citu nevajag. Esot klusumā, vērojot un ieklausoties, tevī mostas dabīgais saprāts. Ļauj klusumam vadīt tavus vārdus un darbus</a:t>
            </a:r>
            <a:r>
              <a:rPr lang="lv-LV" dirty="0" smtClean="0">
                <a:latin typeface="Times New Roman"/>
                <a:ea typeface="Calibri"/>
              </a:rPr>
              <a:t>.</a:t>
            </a:r>
          </a:p>
          <a:p>
            <a:r>
              <a:rPr lang="lv-LV" dirty="0"/>
              <a:t>pamatā ir apslēpti maldi, no kuriem nevar </a:t>
            </a:r>
          </a:p>
          <a:p>
            <a:r>
              <a:rPr lang="lv-LV" dirty="0"/>
              <a:t>izbēgt, ja lieto valodu</a:t>
            </a:r>
            <a:r>
              <a:rPr lang="lv-LV" dirty="0" smtClean="0"/>
              <a:t>.</a:t>
            </a:r>
            <a:r>
              <a:rPr lang="lv-LV" dirty="0">
                <a:latin typeface="Times New Roman"/>
                <a:ea typeface="Calibri"/>
              </a:rPr>
              <a:t> </a:t>
            </a:r>
            <a:endParaRPr lang="lv-LV" dirty="0" smtClean="0">
              <a:latin typeface="Times New Roman"/>
              <a:ea typeface="Calibri"/>
            </a:endParaRPr>
          </a:p>
          <a:p>
            <a:r>
              <a:rPr lang="lv-LV" dirty="0" smtClean="0">
                <a:latin typeface="Times New Roman"/>
                <a:ea typeface="Calibri"/>
              </a:rPr>
              <a:t>Pievēršot </a:t>
            </a:r>
            <a:r>
              <a:rPr lang="lv-LV" dirty="0">
                <a:latin typeface="Times New Roman"/>
                <a:ea typeface="Calibri"/>
              </a:rPr>
              <a:t>uzmanību kaut kam dabīgam, jebkam, kas radies bez cilvēku iejaukšanās, tu izej no priekšstatu domāšanas cietuma un kaut nedaudz, bet esi tādā vienotībā ar Esamību, kādā joprojām ir viss dabīgais. </a:t>
            </a:r>
            <a:endParaRPr lang="lv-LV" dirty="0" smtClean="0">
              <a:latin typeface="Times New Roman"/>
              <a:ea typeface="Calibri"/>
            </a:endParaRPr>
          </a:p>
          <a:p>
            <a:r>
              <a:rPr lang="lv-LV" dirty="0" smtClean="0">
                <a:latin typeface="Times New Roman"/>
                <a:ea typeface="Calibri"/>
              </a:rPr>
              <a:t>Uztverot </a:t>
            </a:r>
            <a:r>
              <a:rPr lang="lv-LV" dirty="0">
                <a:latin typeface="Times New Roman"/>
                <a:ea typeface="Calibri"/>
              </a:rPr>
              <a:t>dabu tikai ar prātu, ar domām, tu nesajūti tās dzīvīgumu, tās esību.</a:t>
            </a:r>
            <a:endParaRPr lang="lv-LV" dirty="0">
              <a:effectLst/>
              <a:latin typeface="Times New Roman"/>
              <a:ea typeface="Calibri"/>
            </a:endParaRPr>
          </a:p>
        </p:txBody>
      </p:sp>
    </p:spTree>
    <p:extLst>
      <p:ext uri="{BB962C8B-B14F-4D97-AF65-F5344CB8AC3E}">
        <p14:creationId xmlns:p14="http://schemas.microsoft.com/office/powerpoint/2010/main" val="488377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1143000"/>
          </a:xfrm>
        </p:spPr>
        <p:txBody>
          <a:bodyPr>
            <a:normAutofit/>
          </a:bodyPr>
          <a:lstStyle/>
          <a:p>
            <a:r>
              <a:rPr lang="lv-LV" sz="4000" b="1" dirty="0" smtClean="0"/>
              <a:t>Zenta Mauriņa - klusums</a:t>
            </a:r>
            <a:endParaRPr lang="lv-LV" sz="4000" b="1" dirty="0"/>
          </a:p>
        </p:txBody>
      </p:sp>
      <p:sp>
        <p:nvSpPr>
          <p:cNvPr id="3" name="Content Placeholder 2"/>
          <p:cNvSpPr>
            <a:spLocks noGrp="1"/>
          </p:cNvSpPr>
          <p:nvPr>
            <p:ph idx="1"/>
          </p:nvPr>
        </p:nvSpPr>
        <p:spPr>
          <a:xfrm>
            <a:off x="457200" y="2492896"/>
            <a:ext cx="8229600" cy="3831704"/>
          </a:xfrm>
        </p:spPr>
        <p:txBody>
          <a:bodyPr>
            <a:normAutofit/>
          </a:bodyPr>
          <a:lstStyle/>
          <a:p>
            <a:r>
              <a:rPr lang="lv-LV" dirty="0">
                <a:solidFill>
                  <a:srgbClr val="FF0000"/>
                </a:solidFill>
                <a:highlight>
                  <a:srgbClr val="FFFF00"/>
                </a:highlight>
                <a:latin typeface="Arial"/>
                <a:ea typeface="Calibri"/>
              </a:rPr>
              <a:t>Klusums</a:t>
            </a:r>
            <a:r>
              <a:rPr lang="lv-LV" dirty="0">
                <a:highlight>
                  <a:srgbClr val="FFFF00"/>
                </a:highlight>
                <a:latin typeface="Arial"/>
                <a:ea typeface="Calibri"/>
              </a:rPr>
              <a:t> kopo izkaisītos spēkus, atver ceļu uz sirds kodolu</a:t>
            </a:r>
            <a:r>
              <a:rPr lang="lv-LV" dirty="0" smtClean="0">
                <a:highlight>
                  <a:srgbClr val="FFFF00"/>
                </a:highlight>
                <a:latin typeface="Arial"/>
                <a:ea typeface="Calibri"/>
              </a:rPr>
              <a:t>.</a:t>
            </a:r>
            <a:endParaRPr lang="lv-LV" dirty="0">
              <a:highlight>
                <a:srgbClr val="FFFF00"/>
              </a:highlight>
              <a:latin typeface="Arial"/>
              <a:ea typeface="Calibri"/>
            </a:endParaRPr>
          </a:p>
          <a:p>
            <a:r>
              <a:rPr lang="lv-LV" dirty="0"/>
              <a:t>Klusums: būt sev pašam, būt vienotam ar dievišķiem spēkiem </a:t>
            </a:r>
            <a:r>
              <a:rPr lang="lv-LV" dirty="0" smtClean="0"/>
              <a:t>mūsos;</a:t>
            </a:r>
          </a:p>
          <a:p>
            <a:r>
              <a:rPr lang="lv-LV" dirty="0"/>
              <a:t>Klusumā mūsos iestrāvo mūžīga gaisma</a:t>
            </a:r>
            <a:r>
              <a:rPr lang="lv-LV" dirty="0" smtClean="0"/>
              <a:t>.</a:t>
            </a:r>
          </a:p>
          <a:p>
            <a:r>
              <a:rPr lang="lv-LV" dirty="0"/>
              <a:t>Klusums salasa izkaisītos spēkus, atver vārtus uz lietu būtību. Klusumā mēs saplūstam kā ar savu patību, tā ari ar dievišķajiem spēkiem mūsos un pār mums</a:t>
            </a:r>
          </a:p>
          <a:p>
            <a:endParaRPr lang="lv-LV" dirty="0"/>
          </a:p>
        </p:txBody>
      </p:sp>
    </p:spTree>
    <p:extLst>
      <p:ext uri="{BB962C8B-B14F-4D97-AF65-F5344CB8AC3E}">
        <p14:creationId xmlns:p14="http://schemas.microsoft.com/office/powerpoint/2010/main" val="4082075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478" y="895772"/>
            <a:ext cx="8229600" cy="1143000"/>
          </a:xfrm>
        </p:spPr>
        <p:txBody>
          <a:bodyPr>
            <a:normAutofit fontScale="90000"/>
          </a:bodyPr>
          <a:lstStyle/>
          <a:p>
            <a:r>
              <a:rPr lang="lv-LV" sz="4400" b="1" dirty="0" smtClean="0"/>
              <a:t>Prakse – klusums, meditācija</a:t>
            </a:r>
            <a:r>
              <a:rPr lang="lv-LV" dirty="0"/>
              <a:t/>
            </a:r>
            <a:br>
              <a:rPr lang="lv-LV" dirty="0"/>
            </a:br>
            <a:endParaRPr lang="lv-LV" dirty="0"/>
          </a:p>
        </p:txBody>
      </p:sp>
      <p:sp>
        <p:nvSpPr>
          <p:cNvPr id="3" name="Content Placeholder 2"/>
          <p:cNvSpPr>
            <a:spLocks noGrp="1"/>
          </p:cNvSpPr>
          <p:nvPr>
            <p:ph idx="1"/>
          </p:nvPr>
        </p:nvSpPr>
        <p:spPr/>
        <p:txBody>
          <a:bodyPr/>
          <a:lstStyle/>
          <a:p>
            <a:endParaRPr lang="lv-LV" dirty="0"/>
          </a:p>
        </p:txBody>
      </p:sp>
      <p:pic>
        <p:nvPicPr>
          <p:cNvPr id="4" name="Picture 3" descr="http://brivaskola.lv/bildes/galerijas/2016044/big/m1FXk578kI.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646" y="1519185"/>
            <a:ext cx="2726184" cy="1947421"/>
          </a:xfrm>
          <a:prstGeom prst="rect">
            <a:avLst/>
          </a:prstGeom>
          <a:noFill/>
          <a:ln>
            <a:noFill/>
          </a:ln>
        </p:spPr>
      </p:pic>
      <p:pic>
        <p:nvPicPr>
          <p:cNvPr id="5" name="Picture 4" descr="http://brivaskola.lv/bildes/galerijas/2016044/big/7x3d04yUEh.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64" y="2060848"/>
            <a:ext cx="2073450" cy="1728192"/>
          </a:xfrm>
          <a:prstGeom prst="rect">
            <a:avLst/>
          </a:prstGeom>
          <a:noFill/>
          <a:ln>
            <a:noFill/>
          </a:ln>
        </p:spPr>
      </p:pic>
      <p:pic>
        <p:nvPicPr>
          <p:cNvPr id="6" name="Picture 5" descr="Lietot&amp;amacr;ja Ikš&amp;kcedil;iles Br&amp;imacr;v&amp;amacr; skola att&amp;emacr;l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60132" y="1577997"/>
            <a:ext cx="2469381" cy="1888609"/>
          </a:xfrm>
          <a:prstGeom prst="rect">
            <a:avLst/>
          </a:prstGeom>
          <a:noFill/>
          <a:ln>
            <a:noFill/>
          </a:ln>
        </p:spPr>
      </p:pic>
      <p:pic>
        <p:nvPicPr>
          <p:cNvPr id="7" name="Picture 6" descr="C:\Users\Ojars\AppData\Local\Microsoft\Windows\INetCache\Content.Word\DSC_0239.jpg"/>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924332" y="3882999"/>
            <a:ext cx="2517491" cy="1897528"/>
          </a:xfrm>
          <a:prstGeom prst="rect">
            <a:avLst/>
          </a:prstGeom>
          <a:noFill/>
          <a:ln>
            <a:noFill/>
          </a:ln>
        </p:spPr>
      </p:pic>
      <p:pic>
        <p:nvPicPr>
          <p:cNvPr id="8" name="Picture 7" descr="D:\bildes\meditācija ikšķilē 3017 02\DSC_0255[1].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67944" y="3645025"/>
            <a:ext cx="1800200" cy="2460916"/>
          </a:xfrm>
          <a:prstGeom prst="rect">
            <a:avLst/>
          </a:prstGeom>
          <a:noFill/>
          <a:ln>
            <a:noFill/>
          </a:ln>
        </p:spPr>
      </p:pic>
      <p:pic>
        <p:nvPicPr>
          <p:cNvPr id="9" name="Picture 8" descr="C:\Users\Ojars\AppData\Local\Microsoft\Windows\INetCache\Content.Word\DSC_0249.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8184" y="4005064"/>
            <a:ext cx="2520280" cy="1814952"/>
          </a:xfrm>
          <a:prstGeom prst="rect">
            <a:avLst/>
          </a:prstGeom>
          <a:noFill/>
          <a:ln>
            <a:noFill/>
          </a:ln>
        </p:spPr>
      </p:pic>
    </p:spTree>
    <p:extLst>
      <p:ext uri="{BB962C8B-B14F-4D97-AF65-F5344CB8AC3E}">
        <p14:creationId xmlns:p14="http://schemas.microsoft.com/office/powerpoint/2010/main" val="24061952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1223</TotalTime>
  <Words>3655</Words>
  <Application>Microsoft Office PowerPoint</Application>
  <PresentationFormat>On-screen Show (4:3)</PresentationFormat>
  <Paragraphs>206</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Flow</vt:lpstr>
      <vt:lpstr>Kopienas skola  Ojārs Rode konference «Darbs dara darītāju» </vt:lpstr>
      <vt:lpstr>Sarunas secība</vt:lpstr>
      <vt:lpstr>Kopiena</vt:lpstr>
      <vt:lpstr>Atslēgvārds: klātesamība (klātneesamība, promesošs) (Presence un absence — присутствие и отсутствие)</vt:lpstr>
      <vt:lpstr>Tautskolas kopiena</vt:lpstr>
      <vt:lpstr>Kopienas dzīve un darbs</vt:lpstr>
      <vt:lpstr>Echkarts Tolle – metodes «klātesamības» pedagoģijai</vt:lpstr>
      <vt:lpstr>Zenta Mauriņa - klusums</vt:lpstr>
      <vt:lpstr>Prakse – klusums, meditācija </vt:lpstr>
      <vt:lpstr>Simboliski – tēlainā domāšana</vt:lpstr>
      <vt:lpstr>Prakse - darbs</vt:lpstr>
      <vt:lpstr>Prakse – darbs daiļamatniecībā</vt:lpstr>
      <vt:lpstr>Prakse - āra nodarbības</vt:lpstr>
      <vt:lpstr>Prakse - dārzs</vt:lpstr>
      <vt:lpstr>Prakse – māksla, muzicēšana u.c.</vt:lpstr>
      <vt:lpstr>Prakse – ritmi</vt:lpstr>
      <vt:lpstr>Kopsavilkums</vt:lpstr>
      <vt:lpstr>Paldies par uzmanību!</vt:lpstr>
    </vt:vector>
  </TitlesOfParts>
  <Company>CtrlSoft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Ojars</dc:creator>
  <cp:lastModifiedBy>Ojars</cp:lastModifiedBy>
  <cp:revision>79</cp:revision>
  <cp:lastPrinted>2017-03-02T18:23:35Z</cp:lastPrinted>
  <dcterms:created xsi:type="dcterms:W3CDTF">2017-02-25T06:20:26Z</dcterms:created>
  <dcterms:modified xsi:type="dcterms:W3CDTF">2017-03-09T17:41:01Z</dcterms:modified>
</cp:coreProperties>
</file>